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56" r:id="rId2"/>
    <p:sldId id="269" r:id="rId3"/>
    <p:sldId id="258" r:id="rId4"/>
    <p:sldId id="267" r:id="rId5"/>
    <p:sldId id="266" r:id="rId6"/>
    <p:sldId id="282" r:id="rId7"/>
    <p:sldId id="287" r:id="rId8"/>
    <p:sldId id="274" r:id="rId9"/>
    <p:sldId id="276" r:id="rId10"/>
    <p:sldId id="278" r:id="rId11"/>
    <p:sldId id="288" r:id="rId12"/>
    <p:sldId id="283" r:id="rId13"/>
    <p:sldId id="268" r:id="rId14"/>
    <p:sldId id="272" r:id="rId15"/>
    <p:sldId id="270" r:id="rId16"/>
    <p:sldId id="259" r:id="rId17"/>
    <p:sldId id="285" r:id="rId18"/>
    <p:sldId id="261" r:id="rId19"/>
    <p:sldId id="286" r:id="rId20"/>
    <p:sldId id="279" r:id="rId21"/>
    <p:sldId id="280" r:id="rId22"/>
    <p:sldId id="281" r:id="rId23"/>
    <p:sldId id="284" r:id="rId24"/>
    <p:sldId id="277" r:id="rId25"/>
    <p:sldId id="263" r:id="rId26"/>
    <p:sldId id="273" r:id="rId27"/>
    <p:sldId id="289"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1E6F8"/>
    <a:srgbClr val="F512A0"/>
    <a:srgbClr val="EB86A6"/>
    <a:srgbClr val="1203FC"/>
    <a:srgbClr val="EFB0C6"/>
    <a:srgbClr val="9DD5ED"/>
    <a:srgbClr val="00E7FF"/>
    <a:srgbClr val="ED2BD7"/>
    <a:srgbClr val="EB919E"/>
    <a:srgbClr val="EE4A2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854"/>
    <p:restoredTop sz="71814"/>
  </p:normalViewPr>
  <p:slideViewPr>
    <p:cSldViewPr snapToGrid="0" snapToObjects="1">
      <p:cViewPr varScale="1">
        <p:scale>
          <a:sx n="81" d="100"/>
          <a:sy n="81" d="100"/>
        </p:scale>
        <p:origin x="2312" y="176"/>
      </p:cViewPr>
      <p:guideLst/>
    </p:cSldViewPr>
  </p:slideViewPr>
  <p:notesTextViewPr>
    <p:cViewPr>
      <p:scale>
        <a:sx n="95" d="100"/>
        <a:sy n="95" d="100"/>
      </p:scale>
      <p:origin x="0" y="0"/>
    </p:cViewPr>
  </p:notesTextViewPr>
  <p:notesViewPr>
    <p:cSldViewPr snapToGrid="0" snapToObjects="1">
      <p:cViewPr varScale="1">
        <p:scale>
          <a:sx n="77" d="100"/>
          <a:sy n="77" d="100"/>
        </p:scale>
        <p:origin x="2752"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18.wdp>
</file>

<file path=ppt/media/hdphoto19.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tiff>
</file>

<file path=ppt/media/image13.jpg>
</file>

<file path=ppt/media/image14.png>
</file>

<file path=ppt/media/image14.tiff>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jpeg>
</file>

<file path=ppt/media/image24.jpeg>
</file>

<file path=ppt/media/image25.jpeg>
</file>

<file path=ppt/media/image26.gif>
</file>

<file path=ppt/media/image27.gif>
</file>

<file path=ppt/media/image28.png>
</file>

<file path=ppt/media/image29.png>
</file>

<file path=ppt/media/image3.png>
</file>

<file path=ppt/media/image30.tiff>
</file>

<file path=ppt/media/image31.png>
</file>

<file path=ppt/media/image32.png>
</file>

<file path=ppt/media/image33.png>
</file>

<file path=ppt/media/image34.tiff>
</file>

<file path=ppt/media/image35.tiff>
</file>

<file path=ppt/media/image36.png>
</file>

<file path=ppt/media/image37.svg>
</file>

<file path=ppt/media/image38.png>
</file>

<file path=ppt/media/image39.png>
</file>

<file path=ppt/media/image4.svg>
</file>

<file path=ppt/media/image40.svg>
</file>

<file path=ppt/media/image41.png>
</file>

<file path=ppt/media/image42.svg>
</file>

<file path=ppt/media/image43.png>
</file>

<file path=ppt/media/image44.svg>
</file>

<file path=ppt/media/image45.svg>
</file>

<file path=ppt/media/image46.svg>
</file>

<file path=ppt/media/image47.tiff>
</file>

<file path=ppt/media/image48.tiff>
</file>

<file path=ppt/media/image49.tiff>
</file>

<file path=ppt/media/image5.png>
</file>

<file path=ppt/media/image50.jpeg>
</file>

<file path=ppt/media/image51.gif>
</file>

<file path=ppt/media/image52.gif>
</file>

<file path=ppt/media/image53.jpeg>
</file>

<file path=ppt/media/image54.tiff>
</file>

<file path=ppt/media/image55.tiff>
</file>

<file path=ppt/media/image56.tiff>
</file>

<file path=ppt/media/image57.png>
</file>

<file path=ppt/media/image58.tiff>
</file>

<file path=ppt/media/image59.tiff>
</file>

<file path=ppt/media/image6.svg>
</file>

<file path=ppt/media/image7.png>
</file>

<file path=ppt/media/image8.sv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18A0C4-C949-F844-8664-6764B055B89C}" type="datetimeFigureOut">
              <a:rPr lang="en-US" smtClean="0"/>
              <a:t>10/25/18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C2141F-DD02-434A-A111-DE9186F9D0B8}" type="slidenum">
              <a:rPr lang="en-US" smtClean="0"/>
              <a:t>‹#›</a:t>
            </a:fld>
            <a:endParaRPr lang="en-US"/>
          </a:p>
        </p:txBody>
      </p:sp>
    </p:spTree>
    <p:extLst>
      <p:ext uri="{BB962C8B-B14F-4D97-AF65-F5344CB8AC3E}">
        <p14:creationId xmlns:p14="http://schemas.microsoft.com/office/powerpoint/2010/main" val="30365839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Pseudoreplication is a statistical concern that affects a large amount of biomedical research, and is relevant to our research in this lab. it is important to be aware of because it may change the way you analyze your data and affect the conclusions you draw. Knowing what it is will also help you better evaluate your own experimental designs and that of other researchers.</a:t>
            </a:r>
          </a:p>
        </p:txBody>
      </p:sp>
      <p:sp>
        <p:nvSpPr>
          <p:cNvPr id="4" name="Slide Number Placeholder 3"/>
          <p:cNvSpPr>
            <a:spLocks noGrp="1"/>
          </p:cNvSpPr>
          <p:nvPr>
            <p:ph type="sldNum" sz="quarter" idx="10"/>
          </p:nvPr>
        </p:nvSpPr>
        <p:spPr/>
        <p:txBody>
          <a:bodyPr/>
          <a:lstStyle/>
          <a:p>
            <a:fld id="{9CC2141F-DD02-434A-A111-DE9186F9D0B8}" type="slidenum">
              <a:rPr lang="en-US" smtClean="0"/>
              <a:t>1</a:t>
            </a:fld>
            <a:endParaRPr lang="en-US"/>
          </a:p>
        </p:txBody>
      </p:sp>
    </p:spTree>
    <p:extLst>
      <p:ext uri="{BB962C8B-B14F-4D97-AF65-F5344CB8AC3E}">
        <p14:creationId xmlns:p14="http://schemas.microsoft.com/office/powerpoint/2010/main" val="7608971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However, in a situation where our samples are correlated in some way and there is uncorrected pseudoreplication, we get a histogram like the one on the bottom. </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Even though the pink and blue groups are being sampled from the SAME population, and there is NO REAL POPULATION DIFFERENCE between these two groups, we are getting nearly 40% of our results to show statistically significant results. THESE ARE FALSE POSITIVES.</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This is a scenario in which getting a low p-value is not good!!</a:t>
            </a:r>
          </a:p>
          <a:p>
            <a:pPr marL="914400" marR="0" lvl="2" indent="0" algn="l" defTabSz="914400" rtl="0" eaLnBrk="1" fontAlgn="auto" latinLnBrk="0" hangingPunct="1">
              <a:lnSpc>
                <a:spcPct val="100000"/>
              </a:lnSpc>
              <a:spcBef>
                <a:spcPts val="0"/>
              </a:spcBef>
              <a:spcAft>
                <a:spcPts val="0"/>
              </a:spcAft>
              <a:buClrTx/>
              <a:buSzTx/>
              <a:buFontTx/>
              <a:buNone/>
              <a:tabLst/>
              <a:defRPr/>
            </a:pPr>
            <a:endParaRPr lang="en-US" sz="1200" dirty="0">
              <a:latin typeface="+mn-lt"/>
            </a:endParaRPr>
          </a:p>
          <a:p>
            <a:pPr marL="914400" marR="0" lvl="2" indent="0" algn="l" defTabSz="914400" rtl="0" eaLnBrk="1" fontAlgn="auto" latinLnBrk="0" hangingPunct="1">
              <a:lnSpc>
                <a:spcPct val="100000"/>
              </a:lnSpc>
              <a:spcBef>
                <a:spcPts val="0"/>
              </a:spcBef>
              <a:spcAft>
                <a:spcPts val="0"/>
              </a:spcAft>
              <a:buClrTx/>
              <a:buSzTx/>
              <a:buFontTx/>
              <a:buNone/>
              <a:tabLst/>
              <a:defRPr/>
            </a:pPr>
            <a:r>
              <a:rPr lang="en-US" sz="1200" dirty="0">
                <a:latin typeface="+mn-lt"/>
              </a:rPr>
              <a:t>answers the question: if we design an experiment with pseudoreplication, how many times will we incorrectly reject the null hypothesis, aka star to report significant results where there should not be any. </a:t>
            </a:r>
          </a:p>
          <a:p>
            <a:pPr marL="914400" lvl="2" indent="0">
              <a:buFontTx/>
              <a:buNone/>
            </a:pPr>
            <a:endParaRPr lang="en-US" dirty="0"/>
          </a:p>
          <a:p>
            <a:pPr marL="914400" lvl="2" indent="0">
              <a:buFontTx/>
              <a:buNone/>
            </a:pPr>
            <a:r>
              <a:rPr lang="en-US" dirty="0"/>
              <a:t>This increased risk of false positives is one of the reasons pseudoreplication is a problem</a:t>
            </a:r>
          </a:p>
          <a:p>
            <a:pPr marL="914400" lvl="2" indent="0">
              <a:buFontTx/>
              <a:buNone/>
            </a:pPr>
            <a:endParaRPr lang="en-US" dirty="0"/>
          </a:p>
        </p:txBody>
      </p:sp>
      <p:sp>
        <p:nvSpPr>
          <p:cNvPr id="4" name="Slide Number Placeholder 3"/>
          <p:cNvSpPr>
            <a:spLocks noGrp="1"/>
          </p:cNvSpPr>
          <p:nvPr>
            <p:ph type="sldNum" sz="quarter" idx="10"/>
          </p:nvPr>
        </p:nvSpPr>
        <p:spPr/>
        <p:txBody>
          <a:bodyPr/>
          <a:lstStyle/>
          <a:p>
            <a:fld id="{9CC2141F-DD02-434A-A111-DE9186F9D0B8}" type="slidenum">
              <a:rPr lang="en-US" smtClean="0"/>
              <a:t>11</a:t>
            </a:fld>
            <a:endParaRPr lang="en-US"/>
          </a:p>
        </p:txBody>
      </p:sp>
    </p:spTree>
    <p:extLst>
      <p:ext uri="{BB962C8B-B14F-4D97-AF65-F5344CB8AC3E}">
        <p14:creationId xmlns:p14="http://schemas.microsoft.com/office/powerpoint/2010/main" val="12066808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what happens when we sample from populations with the same mean and the same, and there’s not between group variance </a:t>
            </a:r>
            <a:r>
              <a:rPr lang="en-US" dirty="0" err="1"/>
              <a:t>ghat</a:t>
            </a:r>
            <a:r>
              <a:rPr lang="en-US" dirty="0"/>
              <a:t> will allow observations to cluster.</a:t>
            </a:r>
          </a:p>
        </p:txBody>
      </p:sp>
      <p:sp>
        <p:nvSpPr>
          <p:cNvPr id="4" name="Slide Number Placeholder 3"/>
          <p:cNvSpPr>
            <a:spLocks noGrp="1"/>
          </p:cNvSpPr>
          <p:nvPr>
            <p:ph type="sldNum" sz="quarter" idx="5"/>
          </p:nvPr>
        </p:nvSpPr>
        <p:spPr/>
        <p:txBody>
          <a:bodyPr/>
          <a:lstStyle/>
          <a:p>
            <a:fld id="{9CC2141F-DD02-434A-A111-DE9186F9D0B8}" type="slidenum">
              <a:rPr lang="en-US" smtClean="0"/>
              <a:t>12</a:t>
            </a:fld>
            <a:endParaRPr lang="en-US"/>
          </a:p>
        </p:txBody>
      </p:sp>
    </p:spTree>
    <p:extLst>
      <p:ext uri="{BB962C8B-B14F-4D97-AF65-F5344CB8AC3E}">
        <p14:creationId xmlns:p14="http://schemas.microsoft.com/office/powerpoint/2010/main" val="38906970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err="1"/>
              <a:t>Hasse</a:t>
            </a:r>
            <a:r>
              <a:rPr lang="en-US" dirty="0"/>
              <a:t>: Now that you have a sense for why pseudoreplication poses a problem, let’s identify a few common scenarios where pseudoreplication can occur.</a:t>
            </a:r>
          </a:p>
          <a:p>
            <a:pPr marL="0" indent="0">
              <a:buFontTx/>
              <a:buNone/>
            </a:pPr>
            <a:endParaRPr lang="en-US" dirty="0"/>
          </a:p>
          <a:p>
            <a:pPr marL="171450" indent="-171450">
              <a:buFont typeface="Arial" panose="020B0604020202020204" pitchFamily="34" charset="0"/>
              <a:buChar char="•"/>
            </a:pPr>
            <a:r>
              <a:rPr lang="en-US" dirty="0"/>
              <a:t>First up are samples that come from different levels of biological organization. Consider an experiment with 2 experimental conditions (Control vs Treatment), with one rat in each condition.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 outcome variable is the number of dendritic arbors on cells in the CA3 region of the hippocampus, and 100 cells are examined in each rat. This would give 2 rats × 100 cells per rat = 200 data points.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 incorrect way to analyze this data is with a </a:t>
            </a:r>
            <a:r>
              <a:rPr lang="en-US" sz="1200" b="0" i="1" kern="1200" dirty="0">
                <a:solidFill>
                  <a:schemeClr val="tx1"/>
                </a:solidFill>
                <a:effectLst/>
                <a:latin typeface="+mn-lt"/>
                <a:ea typeface="+mn-ea"/>
                <a:cs typeface="+mn-cs"/>
              </a:rPr>
              <a:t>t</a:t>
            </a:r>
            <a:r>
              <a:rPr lang="en-US" sz="1200" b="0" i="0" kern="1200" dirty="0">
                <a:solidFill>
                  <a:schemeClr val="tx1"/>
                </a:solidFill>
                <a:effectLst/>
                <a:latin typeface="+mn-lt"/>
                <a:ea typeface="+mn-ea"/>
                <a:cs typeface="+mn-cs"/>
              </a:rPr>
              <a:t>-test with an </a:t>
            </a:r>
            <a:r>
              <a:rPr lang="en-US" sz="1200" b="0" i="1" kern="1200" dirty="0">
                <a:solidFill>
                  <a:schemeClr val="tx1"/>
                </a:solidFill>
                <a:effectLst/>
                <a:latin typeface="+mn-lt"/>
                <a:ea typeface="+mn-ea"/>
                <a:cs typeface="+mn-cs"/>
              </a:rPr>
              <a:t>n</a:t>
            </a:r>
            <a:r>
              <a:rPr lang="en-US" sz="1200" b="0" i="0" kern="1200" dirty="0">
                <a:solidFill>
                  <a:schemeClr val="tx1"/>
                </a:solidFill>
                <a:effectLst/>
                <a:latin typeface="+mn-lt"/>
                <a:ea typeface="+mn-ea"/>
                <a:cs typeface="+mn-cs"/>
              </a:rPr>
              <a:t> of 200.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This is incorrect because ***</a:t>
            </a:r>
            <a:r>
              <a:rPr lang="en-US" sz="1200" b="1" i="0" kern="1200" dirty="0">
                <a:solidFill>
                  <a:schemeClr val="tx1"/>
                </a:solidFill>
                <a:effectLst/>
                <a:latin typeface="+mn-lt"/>
                <a:ea typeface="+mn-ea"/>
                <a:cs typeface="+mn-cs"/>
              </a:rPr>
              <a:t>Cells within rats will tend to be more similar than cells between rats and therefore are not independent of each other.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Including all of the 200 data points in the analysis as if they were independent gives a false estimate of the precision. Two rats will never be exactly the same and therefore it is simply a matter of taking enough measurements on two rats to show that they are statistically different.</a:t>
            </a:r>
          </a:p>
          <a:p>
            <a:pPr marL="171450" indent="-171450">
              <a:buFont typeface="Arial" panose="020B0604020202020204" pitchFamily="34" charset="0"/>
              <a:buChar char="•"/>
            </a:pPr>
            <a:endParaRPr lang="en-US" sz="1200" b="0" i="0" kern="1200" dirty="0">
              <a:solidFill>
                <a:schemeClr val="tx1"/>
              </a:solidFill>
              <a:effectLst/>
              <a:latin typeface="+mn-lt"/>
              <a:ea typeface="+mn-ea"/>
              <a:cs typeface="+mn-cs"/>
            </a:endParaRPr>
          </a:p>
          <a:p>
            <a:pPr marL="171450" indent="-171450">
              <a:buFont typeface="Arial" panose="020B0604020202020204" pitchFamily="34" charset="0"/>
              <a:buChar char="•"/>
            </a:pPr>
            <a:r>
              <a:rPr lang="en-US" dirty="0"/>
              <a:t>Similarly, animals within litter are not independent because b/c:</a:t>
            </a:r>
          </a:p>
          <a:p>
            <a:pPr marL="628650" lvl="1" indent="-171450">
              <a:buFontTx/>
              <a:buChar char="-"/>
            </a:pPr>
            <a:r>
              <a:rPr lang="en-US" dirty="0"/>
              <a:t>They share the same Parents</a:t>
            </a:r>
          </a:p>
          <a:p>
            <a:pPr marL="628650" lvl="1" indent="-171450">
              <a:buFontTx/>
              <a:buChar char="-"/>
            </a:pPr>
            <a:r>
              <a:rPr lang="en-US" dirty="0"/>
              <a:t>Same prenatal environment</a:t>
            </a:r>
          </a:p>
          <a:p>
            <a:pPr marL="628650" lvl="1" indent="-171450">
              <a:buFontTx/>
              <a:buChar char="-"/>
            </a:pPr>
            <a:r>
              <a:rPr lang="en-US" sz="1200" b="0" i="0" kern="1200" dirty="0">
                <a:solidFill>
                  <a:schemeClr val="tx1"/>
                </a:solidFill>
                <a:effectLst/>
                <a:latin typeface="+mn-lt"/>
                <a:ea typeface="+mn-ea"/>
                <a:cs typeface="+mn-cs"/>
              </a:rPr>
              <a:t>epigenetic and developmental factors may play a role, and two rats from the same litter are likely to be more similar than two rats from two different litters</a:t>
            </a:r>
          </a:p>
          <a:p>
            <a:pPr marL="171450" lvl="0" indent="-171450">
              <a:buFontTx/>
              <a:buChar char="-"/>
            </a:pPr>
            <a:endParaRPr lang="en-US" dirty="0"/>
          </a:p>
          <a:p>
            <a:pPr marL="171450" lvl="0" indent="-171450">
              <a:buFontTx/>
              <a:buChar char="-"/>
            </a:pPr>
            <a:r>
              <a:rPr lang="en-US" dirty="0"/>
              <a:t>In addition to these biological factors, other conditions such as caging could result in animals in in the same cages being more similar than animals across cages. </a:t>
            </a:r>
          </a:p>
          <a:p>
            <a:pPr marL="171450" indent="-171450">
              <a:buFontTx/>
              <a:buChar char="-"/>
            </a:pPr>
            <a:endParaRPr lang="en-US" dirty="0"/>
          </a:p>
          <a:p>
            <a:r>
              <a:rPr lang="en-US" sz="1200" b="1" i="0" kern="1200" dirty="0">
                <a:solidFill>
                  <a:schemeClr val="tx1"/>
                </a:solidFill>
                <a:effectLst/>
                <a:latin typeface="+mn-lt"/>
                <a:ea typeface="+mn-ea"/>
                <a:cs typeface="+mn-cs"/>
              </a:rPr>
              <a:t>Any other grouping of data points: </a:t>
            </a:r>
            <a:r>
              <a:rPr lang="en-US" sz="1200" b="0" i="0" kern="1200" dirty="0">
                <a:solidFill>
                  <a:schemeClr val="tx1"/>
                </a:solidFill>
                <a:effectLst/>
                <a:latin typeface="+mn-lt"/>
                <a:ea typeface="+mn-ea"/>
                <a:cs typeface="+mn-cs"/>
              </a:rPr>
              <a:t>applying treatments to cages of rats rather than individual rats (e.g. administering a substance in the drinking water), or applying treatments to pregnant females but examining the effect in the offspring. Here, cage and pregnant females are the experimental units, and not the individual animals since the treatments can only be applied to whole cages and pregnant females and not to the individuals animals. </a:t>
            </a:r>
            <a:endParaRPr lang="en-US" dirty="0"/>
          </a:p>
        </p:txBody>
      </p:sp>
      <p:sp>
        <p:nvSpPr>
          <p:cNvPr id="4" name="Slide Number Placeholder 3"/>
          <p:cNvSpPr>
            <a:spLocks noGrp="1"/>
          </p:cNvSpPr>
          <p:nvPr>
            <p:ph type="sldNum" sz="quarter" idx="10"/>
          </p:nvPr>
        </p:nvSpPr>
        <p:spPr/>
        <p:txBody>
          <a:bodyPr/>
          <a:lstStyle/>
          <a:p>
            <a:fld id="{9CC2141F-DD02-434A-A111-DE9186F9D0B8}" type="slidenum">
              <a:rPr lang="en-US" smtClean="0"/>
              <a:t>13</a:t>
            </a:fld>
            <a:endParaRPr lang="en-US"/>
          </a:p>
        </p:txBody>
      </p:sp>
    </p:spTree>
    <p:extLst>
      <p:ext uri="{BB962C8B-B14F-4D97-AF65-F5344CB8AC3E}">
        <p14:creationId xmlns:p14="http://schemas.microsoft.com/office/powerpoint/2010/main" val="19498962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Hasse</a:t>
            </a:r>
            <a:r>
              <a:rPr lang="en-US" sz="1200" b="0" i="0" kern="1200" dirty="0">
                <a:solidFill>
                  <a:schemeClr val="tx1"/>
                </a:solidFill>
                <a:effectLst/>
                <a:latin typeface="+mn-lt"/>
                <a:ea typeface="+mn-ea"/>
                <a:cs typeface="+mn-cs"/>
              </a:rPr>
              <a:t>: In many instances, pseudoreplication can be dealt with prior to analysis, for example in the design stage by randomizing animals from the same litter or group to different treatments. </a:t>
            </a:r>
            <a:endParaRPr lang="en-US" dirty="0"/>
          </a:p>
        </p:txBody>
      </p:sp>
      <p:sp>
        <p:nvSpPr>
          <p:cNvPr id="4" name="Slide Number Placeholder 3"/>
          <p:cNvSpPr>
            <a:spLocks noGrp="1"/>
          </p:cNvSpPr>
          <p:nvPr>
            <p:ph type="sldNum" sz="quarter" idx="10"/>
          </p:nvPr>
        </p:nvSpPr>
        <p:spPr/>
        <p:txBody>
          <a:bodyPr/>
          <a:lstStyle/>
          <a:p>
            <a:fld id="{9CC2141F-DD02-434A-A111-DE9186F9D0B8}" type="slidenum">
              <a:rPr lang="en-US" smtClean="0"/>
              <a:t>14</a:t>
            </a:fld>
            <a:endParaRPr lang="en-US"/>
          </a:p>
        </p:txBody>
      </p:sp>
    </p:spTree>
    <p:extLst>
      <p:ext uri="{BB962C8B-B14F-4D97-AF65-F5344CB8AC3E}">
        <p14:creationId xmlns:p14="http://schemas.microsoft.com/office/powerpoint/2010/main" val="40969332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Desiree:</a:t>
            </a:r>
          </a:p>
          <a:p>
            <a:endParaRPr lang="en-US" dirty="0"/>
          </a:p>
          <a:p>
            <a:r>
              <a:rPr lang="en-US" dirty="0"/>
              <a:t>- In some cases, you </a:t>
            </a:r>
            <a:r>
              <a:rPr lang="en-US" b="1" dirty="0"/>
              <a:t>cannot randomize individual offspring </a:t>
            </a:r>
            <a:r>
              <a:rPr lang="en-US" dirty="0"/>
              <a:t>to different treatment groups because </a:t>
            </a:r>
            <a:r>
              <a:rPr lang="en-US" sz="1200" b="0" i="0" kern="1200" dirty="0">
                <a:solidFill>
                  <a:schemeClr val="tx1"/>
                </a:solidFill>
                <a:effectLst/>
                <a:latin typeface="+mn-lt"/>
                <a:ea typeface="+mn-ea"/>
                <a:cs typeface="+mn-cs"/>
              </a:rPr>
              <a:t>an experimental </a:t>
            </a:r>
            <a:r>
              <a:rPr lang="en-US" sz="1200" b="1" i="0" kern="1200" dirty="0">
                <a:solidFill>
                  <a:schemeClr val="tx1"/>
                </a:solidFill>
                <a:effectLst/>
                <a:latin typeface="+mn-lt"/>
                <a:ea typeface="+mn-ea"/>
                <a:cs typeface="+mn-cs"/>
              </a:rPr>
              <a:t>treatment can only be applied to whole litters. </a:t>
            </a:r>
          </a:p>
          <a:p>
            <a:r>
              <a:rPr lang="en-US" sz="1200" b="0" i="0" kern="1200" dirty="0">
                <a:solidFill>
                  <a:schemeClr val="tx1"/>
                </a:solidFill>
                <a:effectLst/>
                <a:latin typeface="+mn-lt"/>
                <a:ea typeface="+mn-ea"/>
                <a:cs typeface="+mn-cs"/>
              </a:rPr>
              <a:t>- An example is the valproic acid (VPA) model of autism that we’re all familiar with, where VPA is given to pregnant females and the effects of the treatment are then measured in the offspring. </a:t>
            </a:r>
          </a:p>
          <a:p>
            <a:r>
              <a:rPr lang="en-US" sz="1200" b="0" i="0" kern="1200" dirty="0">
                <a:solidFill>
                  <a:schemeClr val="tx1"/>
                </a:solidFill>
                <a:effectLst/>
                <a:latin typeface="+mn-lt"/>
                <a:ea typeface="+mn-ea"/>
                <a:cs typeface="+mn-cs"/>
              </a:rPr>
              <a:t>- With this type of experiment </a:t>
            </a:r>
            <a:r>
              <a:rPr lang="en-US" sz="1200" b="1" i="0" kern="1200" dirty="0">
                <a:solidFill>
                  <a:schemeClr val="tx1"/>
                </a:solidFill>
                <a:effectLst/>
                <a:latin typeface="+mn-lt"/>
                <a:ea typeface="+mn-ea"/>
                <a:cs typeface="+mn-cs"/>
              </a:rPr>
              <a:t>the sample size is the number of litters and not the total number of offspring. </a:t>
            </a:r>
            <a:r>
              <a:rPr lang="en-US" sz="1200" b="0" i="0" kern="1200" dirty="0">
                <a:solidFill>
                  <a:schemeClr val="tx1"/>
                </a:solidFill>
                <a:effectLst/>
                <a:latin typeface="+mn-lt"/>
                <a:ea typeface="+mn-ea"/>
                <a:cs typeface="+mn-cs"/>
              </a:rPr>
              <a:t>If such experiments are not appropriately designed and analyzed, the results can be severely biased as well as extremely underpowered.</a:t>
            </a:r>
          </a:p>
          <a:p>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Main points: </a:t>
            </a:r>
          </a:p>
          <a:p>
            <a:r>
              <a:rPr lang="en-US" dirty="0"/>
              <a:t>#1) We can’t randomize</a:t>
            </a:r>
          </a:p>
          <a:p>
            <a:r>
              <a:rPr lang="en-US" dirty="0"/>
              <a:t>#2) And as we’ve shown, we can’t treat individual </a:t>
            </a:r>
            <a:r>
              <a:rPr lang="en-US" dirty="0" err="1"/>
              <a:t>offpsirng</a:t>
            </a:r>
            <a:r>
              <a:rPr lang="en-US" dirty="0"/>
              <a:t> as independent observations</a:t>
            </a:r>
          </a:p>
        </p:txBody>
      </p:sp>
      <p:sp>
        <p:nvSpPr>
          <p:cNvPr id="4" name="Slide Number Placeholder 3"/>
          <p:cNvSpPr>
            <a:spLocks noGrp="1"/>
          </p:cNvSpPr>
          <p:nvPr>
            <p:ph type="sldNum" sz="quarter" idx="10"/>
          </p:nvPr>
        </p:nvSpPr>
        <p:spPr/>
        <p:txBody>
          <a:bodyPr/>
          <a:lstStyle/>
          <a:p>
            <a:fld id="{9CC2141F-DD02-434A-A111-DE9186F9D0B8}" type="slidenum">
              <a:rPr lang="en-US" smtClean="0"/>
              <a:t>15</a:t>
            </a:fld>
            <a:endParaRPr lang="en-US"/>
          </a:p>
        </p:txBody>
      </p:sp>
    </p:spTree>
    <p:extLst>
      <p:ext uri="{BB962C8B-B14F-4D97-AF65-F5344CB8AC3E}">
        <p14:creationId xmlns:p14="http://schemas.microsoft.com/office/powerpoint/2010/main" val="12242465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Desiree: </a:t>
            </a:r>
          </a:p>
          <a:p>
            <a:pPr marL="171450" indent="-171450">
              <a:buFont typeface="Arial" panose="020B0604020202020204" pitchFamily="34" charset="0"/>
              <a:buChar char="•"/>
            </a:pPr>
            <a:r>
              <a:rPr lang="en-US" dirty="0"/>
              <a:t>These graphs show a dataset that we simulated for this VPA scenario. </a:t>
            </a:r>
          </a:p>
          <a:p>
            <a:pPr marL="171450" indent="-171450">
              <a:buFont typeface="Arial" panose="020B0604020202020204" pitchFamily="34" charset="0"/>
              <a:buChar char="•"/>
            </a:pPr>
            <a:r>
              <a:rPr lang="en-US" dirty="0"/>
              <a:t>Here we should 6 litters that came from control dams, and 6 litters that came from dams treated with VPA. The hollow circles represent individual offspring in the litter. </a:t>
            </a:r>
          </a:p>
          <a:p>
            <a:pPr marL="171450" indent="-171450">
              <a:buFont typeface="Arial" panose="020B0604020202020204" pitchFamily="34" charset="0"/>
              <a:buChar char="•"/>
            </a:pPr>
            <a:r>
              <a:rPr lang="en-US" dirty="0"/>
              <a:t>And on the Y axis, we have each offspring’s mean score on an outcome relevant to the autism phenotype. </a:t>
            </a:r>
          </a:p>
          <a:p>
            <a:pPr marL="171450" indent="-171450">
              <a:buFont typeface="Arial" panose="020B0604020202020204" pitchFamily="34" charset="0"/>
              <a:buChar char="•"/>
            </a:pPr>
            <a:r>
              <a:rPr lang="en-US" dirty="0"/>
              <a:t>If we analyzed each offspring as an independent </a:t>
            </a:r>
            <a:r>
              <a:rPr lang="en-US" dirty="0" err="1"/>
              <a:t>ob</a:t>
            </a:r>
            <a:r>
              <a:rPr lang="en-US" dirty="0"/>
              <a:t> w/ 26 per group, the differences between the two groups would appear to be extremely robust with an extremely low p-value.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better way to analyze this data is to take the AVG of each litter, using an N of 6 per group, </a:t>
            </a:r>
            <a:r>
              <a:rPr lang="en-US" sz="1200" b="0" i="0" kern="1200" dirty="0">
                <a:solidFill>
                  <a:schemeClr val="tx1"/>
                </a:solidFill>
                <a:effectLst/>
                <a:latin typeface="+mn-lt"/>
                <a:ea typeface="+mn-ea"/>
                <a:cs typeface="+mn-cs"/>
              </a:rPr>
              <a:t>thus eliminating any litter effects. And your p-value would represent a more realistic estimation of the effect. </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we calculate the ICC for this experiment, it is 0.80 (still pretty high) and consequently, when we correct the sample size, we would get an effective sample size of N= 14 per group, instead of the N=26 that we started with. </a:t>
            </a:r>
          </a:p>
        </p:txBody>
      </p:sp>
      <p:sp>
        <p:nvSpPr>
          <p:cNvPr id="4" name="Slide Number Placeholder 3"/>
          <p:cNvSpPr>
            <a:spLocks noGrp="1"/>
          </p:cNvSpPr>
          <p:nvPr>
            <p:ph type="sldNum" sz="quarter" idx="10"/>
          </p:nvPr>
        </p:nvSpPr>
        <p:spPr/>
        <p:txBody>
          <a:bodyPr/>
          <a:lstStyle/>
          <a:p>
            <a:fld id="{9CC2141F-DD02-434A-A111-DE9186F9D0B8}" type="slidenum">
              <a:rPr lang="en-US" smtClean="0"/>
              <a:t>16</a:t>
            </a:fld>
            <a:endParaRPr lang="en-US"/>
          </a:p>
        </p:txBody>
      </p:sp>
    </p:spTree>
    <p:extLst>
      <p:ext uri="{BB962C8B-B14F-4D97-AF65-F5344CB8AC3E}">
        <p14:creationId xmlns:p14="http://schemas.microsoft.com/office/powerpoint/2010/main" val="12587816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Desiree: </a:t>
            </a:r>
          </a:p>
          <a:p>
            <a:endParaRPr lang="en-US" sz="1200" b="0" i="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Averaging has the advantage of simplicity, and common statistical tests can be applied (e.g. </a:t>
            </a:r>
            <a:r>
              <a:rPr lang="en-US" sz="1200" b="0" i="1" kern="1200" dirty="0">
                <a:solidFill>
                  <a:schemeClr val="tx1"/>
                </a:solidFill>
                <a:effectLst/>
                <a:latin typeface="+mn-lt"/>
                <a:ea typeface="+mn-ea"/>
                <a:cs typeface="+mn-cs"/>
              </a:rPr>
              <a:t>t</a:t>
            </a:r>
            <a:r>
              <a:rPr lang="en-US" sz="1200" b="0" i="0" kern="1200" dirty="0">
                <a:solidFill>
                  <a:schemeClr val="tx1"/>
                </a:solidFill>
                <a:effectLst/>
                <a:latin typeface="+mn-lt"/>
                <a:ea typeface="+mn-ea"/>
                <a:cs typeface="+mn-cs"/>
              </a:rPr>
              <a:t>-test, ANOVA).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 drawback is that information is lost when averaging; for example, there may be a different number of animals for each litter, and the observations for some litters might be more variable than for others.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Therefore, with an average, some estimates of the mean response for each litter are more precise than others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 error bars here on the graphs at the right, show the averages with the SEM. The error bars show the information that we’re ”throwing away” when we only use the average.</a:t>
            </a:r>
          </a:p>
          <a:p>
            <a:endParaRPr lang="en-US" dirty="0"/>
          </a:p>
        </p:txBody>
      </p:sp>
      <p:sp>
        <p:nvSpPr>
          <p:cNvPr id="4" name="Slide Number Placeholder 3"/>
          <p:cNvSpPr>
            <a:spLocks noGrp="1"/>
          </p:cNvSpPr>
          <p:nvPr>
            <p:ph type="sldNum" sz="quarter" idx="10"/>
          </p:nvPr>
        </p:nvSpPr>
        <p:spPr/>
        <p:txBody>
          <a:bodyPr/>
          <a:lstStyle/>
          <a:p>
            <a:fld id="{9CC2141F-DD02-434A-A111-DE9186F9D0B8}" type="slidenum">
              <a:rPr lang="en-US" smtClean="0"/>
              <a:t>18</a:t>
            </a:fld>
            <a:endParaRPr lang="en-US"/>
          </a:p>
        </p:txBody>
      </p:sp>
    </p:spTree>
    <p:extLst>
      <p:ext uri="{BB962C8B-B14F-4D97-AF65-F5344CB8AC3E}">
        <p14:creationId xmlns:p14="http://schemas.microsoft.com/office/powerpoint/2010/main" val="37923875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Hasse</a:t>
            </a:r>
            <a:r>
              <a:rPr lang="en-US" dirty="0"/>
              <a:t>: </a:t>
            </a:r>
          </a:p>
          <a:p>
            <a:endParaRPr lang="en-US" dirty="0"/>
          </a:p>
          <a:p>
            <a:pPr marL="171450" indent="-171450">
              <a:buFont typeface="Arial" panose="020B0604020202020204" pitchFamily="34" charset="0"/>
              <a:buChar char="•"/>
            </a:pPr>
            <a:r>
              <a:rPr lang="en-US" dirty="0"/>
              <a:t>one solution is using a mixed model</a:t>
            </a:r>
          </a:p>
          <a:p>
            <a:pPr marL="171450" indent="-171450">
              <a:buFont typeface="Arial" panose="020B0604020202020204" pitchFamily="34" charset="0"/>
              <a:buChar char="•"/>
            </a:pPr>
            <a:r>
              <a:rPr lang="en-US" dirty="0"/>
              <a:t>benefit is that it appropriately shrinks outcome values based on the uncertainty, the error, and how far away the litter averages are from the grand mean of all the litters in that group</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9CC2141F-DD02-434A-A111-DE9186F9D0B8}" type="slidenum">
              <a:rPr lang="en-US" smtClean="0"/>
              <a:t>20</a:t>
            </a:fld>
            <a:endParaRPr lang="en-US"/>
          </a:p>
        </p:txBody>
      </p:sp>
    </p:spTree>
    <p:extLst>
      <p:ext uri="{BB962C8B-B14F-4D97-AF65-F5344CB8AC3E}">
        <p14:creationId xmlns:p14="http://schemas.microsoft.com/office/powerpoint/2010/main" val="6955917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Hasse</a:t>
            </a:r>
            <a:r>
              <a:rPr lang="en-US" dirty="0"/>
              <a:t>: </a:t>
            </a:r>
          </a:p>
          <a:p>
            <a:endParaRPr lang="en-US" dirty="0"/>
          </a:p>
          <a:p>
            <a:pPr marL="171450" indent="-171450">
              <a:buFont typeface="Arial" panose="020B0604020202020204" pitchFamily="34" charset="0"/>
              <a:buChar char="•"/>
            </a:pPr>
            <a:r>
              <a:rPr lang="en-US" dirty="0"/>
              <a:t>one solution is using a mixed model</a:t>
            </a:r>
          </a:p>
          <a:p>
            <a:pPr marL="171450" indent="-171450">
              <a:buFont typeface="Arial" panose="020B0604020202020204" pitchFamily="34" charset="0"/>
              <a:buChar char="•"/>
            </a:pPr>
            <a:r>
              <a:rPr lang="en-US" dirty="0"/>
              <a:t>benefit is that it appropriately shrinks outcome values based on the uncertainty, the error, and how far away the litter averages are from the grand mean of all the litters in that group</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9CC2141F-DD02-434A-A111-DE9186F9D0B8}" type="slidenum">
              <a:rPr lang="en-US" smtClean="0"/>
              <a:t>21</a:t>
            </a:fld>
            <a:endParaRPr lang="en-US"/>
          </a:p>
        </p:txBody>
      </p:sp>
    </p:spTree>
    <p:extLst>
      <p:ext uri="{BB962C8B-B14F-4D97-AF65-F5344CB8AC3E}">
        <p14:creationId xmlns:p14="http://schemas.microsoft.com/office/powerpoint/2010/main" val="11046974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Hasse</a:t>
            </a:r>
            <a:r>
              <a:rPr lang="en-US" dirty="0"/>
              <a:t>: </a:t>
            </a:r>
          </a:p>
          <a:p>
            <a:endParaRPr lang="en-US" dirty="0"/>
          </a:p>
          <a:p>
            <a:pPr marL="171450" indent="-171450">
              <a:buFont typeface="Arial" panose="020B0604020202020204" pitchFamily="34" charset="0"/>
              <a:buChar char="•"/>
            </a:pPr>
            <a:r>
              <a:rPr lang="en-US" dirty="0"/>
              <a:t>one solution is using a mixed model</a:t>
            </a:r>
          </a:p>
          <a:p>
            <a:pPr marL="171450" indent="-171450">
              <a:buFont typeface="Arial" panose="020B0604020202020204" pitchFamily="34" charset="0"/>
              <a:buChar char="•"/>
            </a:pPr>
            <a:r>
              <a:rPr lang="en-US" dirty="0"/>
              <a:t>benefit is that it appropriately shrinks outcome values based on the uncertainty, the error, and how far away the litter averages are from the grand mean of all the litters in that group</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9CC2141F-DD02-434A-A111-DE9186F9D0B8}" type="slidenum">
              <a:rPr lang="en-US" smtClean="0"/>
              <a:t>22</a:t>
            </a:fld>
            <a:endParaRPr lang="en-US"/>
          </a:p>
        </p:txBody>
      </p:sp>
    </p:spTree>
    <p:extLst>
      <p:ext uri="{BB962C8B-B14F-4D97-AF65-F5344CB8AC3E}">
        <p14:creationId xmlns:p14="http://schemas.microsoft.com/office/powerpoint/2010/main" val="20874915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sz="1200" b="0" i="0" kern="1200" dirty="0">
              <a:solidFill>
                <a:schemeClr val="tx1"/>
              </a:solidFill>
              <a:effectLst/>
              <a:latin typeface="+mn-lt"/>
              <a:ea typeface="+mn-ea"/>
              <a:cs typeface="+mn-cs"/>
            </a:endParaRPr>
          </a:p>
          <a:p>
            <a:pPr marL="171450" indent="-171450" algn="l">
              <a:buFont typeface="Arial" panose="020B0604020202020204" pitchFamily="34" charset="0"/>
              <a:buChar char="•"/>
            </a:pPr>
            <a:r>
              <a:rPr lang="en-US" sz="1200" b="0" i="0" kern="1200" dirty="0">
                <a:solidFill>
                  <a:schemeClr val="tx1"/>
                </a:solidFill>
                <a:effectLst/>
                <a:latin typeface="+mn-lt"/>
                <a:ea typeface="+mn-ea"/>
                <a:cs typeface="+mn-cs"/>
              </a:rPr>
              <a:t>Pseudoreplication will affect our p-values, so it’s important to first refresh our memory about what the p-value actually is:</a:t>
            </a:r>
          </a:p>
          <a:p>
            <a:pPr marL="171450" indent="-171450" algn="l">
              <a:buFont typeface="Arial" panose="020B0604020202020204" pitchFamily="34" charset="0"/>
              <a:buChar char="•"/>
            </a:pPr>
            <a:r>
              <a:rPr lang="en-US" sz="1200" b="1" dirty="0"/>
              <a:t>The probability of getting your experimental result (or something more extreme), given that </a:t>
            </a:r>
            <a:r>
              <a:rPr lang="en-US" sz="1200" b="1" u="sng" dirty="0"/>
              <a:t>the null hypothesis is true.</a:t>
            </a:r>
            <a:r>
              <a:rPr lang="en-US" sz="1200" b="1" dirty="0"/>
              <a:t> </a:t>
            </a:r>
            <a:r>
              <a:rPr lang="en-US" sz="1200" b="0" i="0" kern="1200" dirty="0">
                <a:solidFill>
                  <a:schemeClr val="tx1"/>
                </a:solidFill>
                <a:effectLst/>
                <a:latin typeface="+mn-lt"/>
                <a:ea typeface="+mn-ea"/>
                <a:cs typeface="+mn-cs"/>
              </a:rPr>
              <a:t>To put it more simply, what is the likelihood that you would have gotten the results you did (or greater) if there were no REAL group differences?</a:t>
            </a:r>
          </a:p>
          <a:p>
            <a:pPr marL="171450" indent="-171450" algn="l">
              <a:buFont typeface="Arial" panose="020B0604020202020204" pitchFamily="34" charset="0"/>
              <a:buChar char="•"/>
            </a:pPr>
            <a:r>
              <a:rPr lang="en-US" dirty="0"/>
              <a:t>It is NOT an indication of the probability that the null hypothesis is wrong, or worse, it is NOT the probability that your hypothesis is incorrect.</a:t>
            </a:r>
          </a:p>
          <a:p>
            <a:pPr marL="171450" indent="-171450" algn="l">
              <a:buFont typeface="Arial" panose="020B0604020202020204" pitchFamily="34" charset="0"/>
              <a:buChar char="•"/>
            </a:pPr>
            <a:r>
              <a:rPr lang="en-US" dirty="0"/>
              <a:t>Here’s an example: Observing a difference between a control group and a drug-treated group with a p-value of </a:t>
            </a:r>
            <a:r>
              <a:rPr lang="en-US" b="1" dirty="0"/>
              <a:t>0.65</a:t>
            </a:r>
            <a:r>
              <a:rPr lang="en-US" dirty="0"/>
              <a:t> means that there is a </a:t>
            </a:r>
            <a:r>
              <a:rPr lang="en-US" b="1" dirty="0"/>
              <a:t>65% chance you would observe this difference</a:t>
            </a:r>
            <a:r>
              <a:rPr lang="en-US" dirty="0"/>
              <a:t> (or something more extreme) </a:t>
            </a:r>
            <a:r>
              <a:rPr lang="en-US" b="1" dirty="0"/>
              <a:t>without there being any </a:t>
            </a:r>
            <a:r>
              <a:rPr lang="en-US" b="1" i="1" u="sng" dirty="0"/>
              <a:t>real</a:t>
            </a:r>
            <a:r>
              <a:rPr lang="en-US" b="1" dirty="0"/>
              <a:t> difference</a:t>
            </a:r>
            <a:r>
              <a:rPr lang="en-US" dirty="0"/>
              <a:t> between the groups. </a:t>
            </a:r>
          </a:p>
          <a:p>
            <a:pPr marL="0" indent="0">
              <a:buNone/>
            </a:pPr>
            <a:endParaRPr lang="en-US" dirty="0"/>
          </a:p>
          <a:p>
            <a:endParaRPr lang="en-US" dirty="0"/>
          </a:p>
        </p:txBody>
      </p:sp>
      <p:sp>
        <p:nvSpPr>
          <p:cNvPr id="4" name="Slide Number Placeholder 3"/>
          <p:cNvSpPr>
            <a:spLocks noGrp="1"/>
          </p:cNvSpPr>
          <p:nvPr>
            <p:ph type="sldNum" sz="quarter" idx="10"/>
          </p:nvPr>
        </p:nvSpPr>
        <p:spPr/>
        <p:txBody>
          <a:bodyPr/>
          <a:lstStyle/>
          <a:p>
            <a:fld id="{9CC2141F-DD02-434A-A111-DE9186F9D0B8}" type="slidenum">
              <a:rPr lang="en-US" smtClean="0"/>
              <a:t>2</a:t>
            </a:fld>
            <a:endParaRPr lang="en-US"/>
          </a:p>
        </p:txBody>
      </p:sp>
    </p:spTree>
    <p:extLst>
      <p:ext uri="{BB962C8B-B14F-4D97-AF65-F5344CB8AC3E}">
        <p14:creationId xmlns:p14="http://schemas.microsoft.com/office/powerpoint/2010/main" val="6954971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revisit the VPA example, we see that the graphs on the left show the averages for each litter.  </a:t>
            </a:r>
          </a:p>
          <a:p>
            <a:pPr marL="171450" indent="-171450">
              <a:buFontTx/>
              <a:buChar char="-"/>
            </a:pPr>
            <a:r>
              <a:rPr lang="en-US" dirty="0"/>
              <a:t>The red dotted lines represent the grand mean for either the control or treated group. </a:t>
            </a:r>
          </a:p>
          <a:p>
            <a:pPr marL="171450" indent="-171450">
              <a:buFontTx/>
              <a:buChar char="-"/>
            </a:pPr>
            <a:r>
              <a:rPr lang="en-US" dirty="0"/>
              <a:t>We can also see the p-value associated with the differences between the control and treated groups. </a:t>
            </a:r>
          </a:p>
          <a:p>
            <a:pPr marL="171450" indent="-171450">
              <a:buFontTx/>
              <a:buChar char="-"/>
            </a:pPr>
            <a:r>
              <a:rPr lang="en-US" dirty="0"/>
              <a:t>If we put this data into a mixed model, it will take the litters with the most amount of “uncertainty” and pull them in slightly towards the grand mean. </a:t>
            </a:r>
          </a:p>
          <a:p>
            <a:pPr marL="171450" indent="-171450">
              <a:buFontTx/>
              <a:buChar char="-"/>
            </a:pPr>
            <a:r>
              <a:rPr lang="en-US" dirty="0"/>
              <a:t>The overall outcome using these adjusted values gives you a p-value that is slightly lower than using the average per litter. </a:t>
            </a:r>
          </a:p>
        </p:txBody>
      </p:sp>
      <p:sp>
        <p:nvSpPr>
          <p:cNvPr id="4" name="Slide Number Placeholder 3"/>
          <p:cNvSpPr>
            <a:spLocks noGrp="1"/>
          </p:cNvSpPr>
          <p:nvPr>
            <p:ph type="sldNum" sz="quarter" idx="10"/>
          </p:nvPr>
        </p:nvSpPr>
        <p:spPr/>
        <p:txBody>
          <a:bodyPr/>
          <a:lstStyle/>
          <a:p>
            <a:fld id="{9CC2141F-DD02-434A-A111-DE9186F9D0B8}" type="slidenum">
              <a:rPr lang="en-US" smtClean="0"/>
              <a:t>24</a:t>
            </a:fld>
            <a:endParaRPr lang="en-US"/>
          </a:p>
        </p:txBody>
      </p:sp>
    </p:spTree>
    <p:extLst>
      <p:ext uri="{BB962C8B-B14F-4D97-AF65-F5344CB8AC3E}">
        <p14:creationId xmlns:p14="http://schemas.microsoft.com/office/powerpoint/2010/main" val="2216674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final example, whether you’re using rodents, primates, or human subjects in your studies. If you have related individuals, even of varying degrees of relatedness, this is something that we can take care of statistically with a mixed model. </a:t>
            </a:r>
          </a:p>
          <a:p>
            <a:endParaRPr lang="en-US" dirty="0"/>
          </a:p>
          <a:p>
            <a:r>
              <a:rPr lang="en-US" dirty="0"/>
              <a:t>More genetically similar individuals are likely to have more similar traits than less genetically similar individuals.</a:t>
            </a:r>
          </a:p>
          <a:p>
            <a:endParaRPr lang="en-US" dirty="0"/>
          </a:p>
          <a:p>
            <a:r>
              <a:rPr lang="en-US" dirty="0"/>
              <a:t>1) we have a limited number of breeder pairs, so it may not always be possible to randomize animals to different treatment groups without using more than 2 animals per litter.  There may not be enough animals for the experiment this way.  </a:t>
            </a:r>
          </a:p>
          <a:p>
            <a:endParaRPr lang="en-US" dirty="0"/>
          </a:p>
          <a:p>
            <a:r>
              <a:rPr lang="en-US" dirty="0"/>
              <a:t>2) In addition to having a limited number of breeders, we also have animals that were recently very inbred….so most animals from separate litters actually are not completely unrelated. </a:t>
            </a:r>
          </a:p>
          <a:p>
            <a:endParaRPr lang="en-US" dirty="0"/>
          </a:p>
          <a:p>
            <a:r>
              <a:rPr lang="en-US" dirty="0"/>
              <a:t>- Just pay attention to which animals you use and which breeder pairs they come from, so that we can account for this later.</a:t>
            </a:r>
          </a:p>
        </p:txBody>
      </p:sp>
      <p:sp>
        <p:nvSpPr>
          <p:cNvPr id="4" name="Slide Number Placeholder 3"/>
          <p:cNvSpPr>
            <a:spLocks noGrp="1"/>
          </p:cNvSpPr>
          <p:nvPr>
            <p:ph type="sldNum" sz="quarter" idx="10"/>
          </p:nvPr>
        </p:nvSpPr>
        <p:spPr/>
        <p:txBody>
          <a:bodyPr/>
          <a:lstStyle/>
          <a:p>
            <a:fld id="{9CC2141F-DD02-434A-A111-DE9186F9D0B8}" type="slidenum">
              <a:rPr lang="en-US" smtClean="0"/>
              <a:t>25</a:t>
            </a:fld>
            <a:endParaRPr lang="en-US"/>
          </a:p>
        </p:txBody>
      </p:sp>
    </p:spTree>
    <p:extLst>
      <p:ext uri="{BB962C8B-B14F-4D97-AF65-F5344CB8AC3E}">
        <p14:creationId xmlns:p14="http://schemas.microsoft.com/office/powerpoint/2010/main" val="21120843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HASSE:</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Random notes below:</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Pseudoreplication does not necessarily imply that the studies are flawed, and a reanalysis of the data may be all that is required. It may however become apparent that the sample size is too small to make any meaningful inferences about the parameters of interest. </a:t>
            </a:r>
          </a:p>
          <a:p>
            <a:endParaRPr lang="en-US" dirty="0"/>
          </a:p>
          <a:p>
            <a:r>
              <a:rPr lang="en-US" dirty="0"/>
              <a:t>- But for many situations, you can</a:t>
            </a:r>
          </a:p>
          <a:p>
            <a:r>
              <a:rPr lang="en-US" dirty="0"/>
              <a:t>- remedy the issue by making sure animals end up in different treatment group. then you don’t have to worry about correlated stuff at all. </a:t>
            </a:r>
          </a:p>
          <a:p>
            <a:pPr marL="171450" indent="-171450">
              <a:buFontTx/>
              <a:buChar char="-"/>
            </a:pPr>
            <a:r>
              <a:rPr lang="en-US" dirty="0"/>
              <a:t>can use paired t test, and actually gain power. </a:t>
            </a:r>
          </a:p>
          <a:p>
            <a:pPr marL="171450" indent="-171450">
              <a:buFontTx/>
              <a:buChar char="-"/>
            </a:pPr>
            <a:endParaRPr lang="en-US" dirty="0"/>
          </a:p>
          <a:p>
            <a:pPr marL="171450" indent="-171450">
              <a:buFontTx/>
              <a:buChar char="-"/>
            </a:pPr>
            <a:r>
              <a:rPr lang="en-US" dirty="0"/>
              <a:t>THEN AT LEAST BE AWARE THAT RELATEDNESS CAN BE CORRECTED FOR.  </a:t>
            </a:r>
          </a:p>
          <a:p>
            <a:pPr marL="171450" indent="-171450">
              <a:buFontTx/>
              <a:buChar char="-"/>
            </a:pPr>
            <a:endParaRPr lang="en-US" dirty="0"/>
          </a:p>
          <a:p>
            <a:pPr marL="171450" indent="-171450">
              <a:buFontTx/>
              <a:buChar char="-"/>
            </a:pPr>
            <a:r>
              <a:rPr lang="en-US" dirty="0"/>
              <a:t>In some cases you can just plan without wasting animals. When you have to use </a:t>
            </a:r>
            <a:r>
              <a:rPr lang="en-US" dirty="0" err="1"/>
              <a:t>cagemates</a:t>
            </a:r>
            <a:r>
              <a:rPr lang="en-US" dirty="0"/>
              <a:t>, you can randomize…. #2</a:t>
            </a:r>
          </a:p>
          <a:p>
            <a:pPr marL="628650" lvl="1" indent="-171450">
              <a:buFontTx/>
              <a:buChar char="-"/>
            </a:pPr>
            <a:r>
              <a:rPr lang="en-US" dirty="0"/>
              <a:t>Measuring something 100x in just one animal is NOT going to give your statistical model much more information. So this is NOT a solution</a:t>
            </a:r>
          </a:p>
          <a:p>
            <a:pPr marL="628650" lvl="1" indent="-171450">
              <a:buFontTx/>
              <a:buChar char="-"/>
            </a:pPr>
            <a:r>
              <a:rPr lang="en-US" dirty="0"/>
              <a:t>Dendritic arbor example: take an average.</a:t>
            </a:r>
          </a:p>
          <a:p>
            <a:pPr marL="628650" lvl="1" indent="-171450">
              <a:buFontTx/>
              <a:buChar char="-"/>
            </a:pPr>
            <a:endParaRPr lang="en-US" dirty="0"/>
          </a:p>
          <a:p>
            <a:pPr marL="628650" lvl="1" indent="-171450">
              <a:buFontTx/>
              <a:buChar char="-"/>
            </a:pPr>
            <a:r>
              <a:rPr lang="en-US" dirty="0"/>
              <a:t>LOOK AT YOUR DATA: divide the data up in the groups that you’re actually analyzing. Calculate the ICC</a:t>
            </a:r>
          </a:p>
          <a:p>
            <a:pPr marL="628650" lvl="1" indent="-171450">
              <a:buFontTx/>
              <a:buChar char="-"/>
            </a:pPr>
            <a:r>
              <a:rPr lang="en-US" dirty="0"/>
              <a:t>It’s possible that you got 100 cells from an animal and there is so much unexplained Var that it doesn’t cause a problem….But you don’t know that until you’ve looked. </a:t>
            </a:r>
          </a:p>
          <a:p>
            <a:pPr marL="628650" lvl="1" indent="-171450">
              <a:buFontTx/>
              <a:buChar char="-"/>
            </a:pPr>
            <a:r>
              <a:rPr lang="en-US" dirty="0"/>
              <a:t>Similarly, it’s a bad idea to assume that your observations are independent. And it’s also bad to assume to that they are highly correlated. Needs to be tested empirically. </a:t>
            </a:r>
          </a:p>
          <a:p>
            <a:pPr marL="628650" lvl="1" indent="-171450">
              <a:buFontTx/>
              <a:buChar char="-"/>
            </a:pPr>
            <a:r>
              <a:rPr lang="en-US" dirty="0"/>
              <a:t>When possible, plan your experiments to avoid this issue all together. </a:t>
            </a:r>
          </a:p>
          <a:p>
            <a:endParaRPr lang="en-US" dirty="0"/>
          </a:p>
        </p:txBody>
      </p:sp>
      <p:sp>
        <p:nvSpPr>
          <p:cNvPr id="4" name="Slide Number Placeholder 3"/>
          <p:cNvSpPr>
            <a:spLocks noGrp="1"/>
          </p:cNvSpPr>
          <p:nvPr>
            <p:ph type="sldNum" sz="quarter" idx="10"/>
          </p:nvPr>
        </p:nvSpPr>
        <p:spPr/>
        <p:txBody>
          <a:bodyPr/>
          <a:lstStyle/>
          <a:p>
            <a:fld id="{9CC2141F-DD02-434A-A111-DE9186F9D0B8}" type="slidenum">
              <a:rPr lang="en-US" smtClean="0"/>
              <a:t>26</a:t>
            </a:fld>
            <a:endParaRPr lang="en-US"/>
          </a:p>
        </p:txBody>
      </p:sp>
    </p:spTree>
    <p:extLst>
      <p:ext uri="{BB962C8B-B14F-4D97-AF65-F5344CB8AC3E}">
        <p14:creationId xmlns:p14="http://schemas.microsoft.com/office/powerpoint/2010/main" val="6738908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Desiree: </a:t>
            </a:r>
          </a:p>
          <a:p>
            <a:pPr marL="171450" indent="-171450">
              <a:buFont typeface="Arial" panose="020B0604020202020204" pitchFamily="34" charset="0"/>
              <a:buChar char="•"/>
            </a:pPr>
            <a:r>
              <a:rPr lang="en-US" dirty="0"/>
              <a:t>So, now  that  we’ve had a p-value refresher, an important question is whether or not  we can trust our p-value. </a:t>
            </a:r>
          </a:p>
          <a:p>
            <a:pPr marL="171450" indent="-171450">
              <a:buFont typeface="Arial" panose="020B0604020202020204" pitchFamily="34" charset="0"/>
              <a:buChar char="•"/>
            </a:pPr>
            <a:r>
              <a:rPr lang="en-US" dirty="0"/>
              <a:t>For most of the models that we use ( like ANOVA, t-test, ordinary least squares regression) we can only trust our p-value if our observations are independent, meaning that the observations must not be correlated with each other in order for our inferences to be correct. Only then is our p-value reliable.</a:t>
            </a:r>
          </a:p>
          <a:p>
            <a:pPr marL="171450" indent="-171450">
              <a:buFont typeface="Arial" panose="020B0604020202020204" pitchFamily="34" charset="0"/>
              <a:buChar char="•"/>
            </a:pPr>
            <a:r>
              <a:rPr lang="en-US" dirty="0"/>
              <a:t>Pseudoreplication occurs when we violate this principle by taking data points that re NOT independent and treating them as if they are in our statistical tests.</a:t>
            </a:r>
          </a:p>
          <a:p>
            <a:endParaRPr lang="en-US" dirty="0"/>
          </a:p>
          <a:p>
            <a:endParaRPr lang="en-US" dirty="0"/>
          </a:p>
          <a:p>
            <a:r>
              <a:rPr lang="en-US" dirty="0"/>
              <a:t>Let’s start with an  extreme example of pseudoreplication.</a:t>
            </a:r>
            <a:endParaRPr lang="en-US" b="0" dirty="0"/>
          </a:p>
          <a:p>
            <a:pPr lvl="4"/>
            <a:endParaRPr lang="en-US" dirty="0"/>
          </a:p>
          <a:p>
            <a:endParaRPr lang="en-US" dirty="0"/>
          </a:p>
        </p:txBody>
      </p:sp>
      <p:sp>
        <p:nvSpPr>
          <p:cNvPr id="4" name="Slide Number Placeholder 3"/>
          <p:cNvSpPr>
            <a:spLocks noGrp="1"/>
          </p:cNvSpPr>
          <p:nvPr>
            <p:ph type="sldNum" sz="quarter" idx="10"/>
          </p:nvPr>
        </p:nvSpPr>
        <p:spPr/>
        <p:txBody>
          <a:bodyPr/>
          <a:lstStyle/>
          <a:p>
            <a:fld id="{9CC2141F-DD02-434A-A111-DE9186F9D0B8}" type="slidenum">
              <a:rPr lang="en-US" smtClean="0"/>
              <a:t>3</a:t>
            </a:fld>
            <a:endParaRPr lang="en-US"/>
          </a:p>
        </p:txBody>
      </p:sp>
    </p:spTree>
    <p:extLst>
      <p:ext uri="{BB962C8B-B14F-4D97-AF65-F5344CB8AC3E}">
        <p14:creationId xmlns:p14="http://schemas.microsoft.com/office/powerpoint/2010/main" val="23387014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Desiree: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Let’s say you </a:t>
            </a:r>
            <a:r>
              <a:rPr lang="en-US" dirty="0"/>
              <a:t>were doing an experiment that tested whether there were any sex differences between the blink reaction times to an air puff.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You want to record 5 observations for each sex, for a total of 10 observations. But instead of getting a single observation from 5 different males and females,  you record the same male or female’s individual’s reactions 5 times.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What you see to the right is a simulated, hypothetical outcome of this experiment.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All of your observations within each group will be obviously highly correlated.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Whatever p value you get from this analysis will be unreliable if you treat this as a total N of 10.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What you really have is much smaller effective number of independent observations, and if you correctly acknowledge this much smaller sample size, your test statistic and p-value will be very different. </a:t>
            </a:r>
          </a:p>
        </p:txBody>
      </p:sp>
      <p:sp>
        <p:nvSpPr>
          <p:cNvPr id="4" name="Slide Number Placeholder 3"/>
          <p:cNvSpPr>
            <a:spLocks noGrp="1"/>
          </p:cNvSpPr>
          <p:nvPr>
            <p:ph type="sldNum" sz="quarter" idx="10"/>
          </p:nvPr>
        </p:nvSpPr>
        <p:spPr/>
        <p:txBody>
          <a:bodyPr/>
          <a:lstStyle/>
          <a:p>
            <a:fld id="{9CC2141F-DD02-434A-A111-DE9186F9D0B8}" type="slidenum">
              <a:rPr lang="en-US" smtClean="0"/>
              <a:t>4</a:t>
            </a:fld>
            <a:endParaRPr lang="en-US"/>
          </a:p>
        </p:txBody>
      </p:sp>
    </p:spTree>
    <p:extLst>
      <p:ext uri="{BB962C8B-B14F-4D97-AF65-F5344CB8AC3E}">
        <p14:creationId xmlns:p14="http://schemas.microsoft.com/office/powerpoint/2010/main" val="9987386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Hasse</a:t>
            </a:r>
            <a:r>
              <a:rPr lang="en-US" sz="1200" b="0" i="0" kern="1200" dirty="0">
                <a:solidFill>
                  <a:schemeClr val="tx1"/>
                </a:solidFill>
                <a:effectLst/>
                <a:latin typeface="+mn-lt"/>
                <a:ea typeface="+mn-ea"/>
                <a:cs typeface="+mn-cs"/>
              </a:rPr>
              <a:t>: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From this example, it is obvious to see that there are only two independent subjects. But we can confirm this in a mathematical way.  </a:t>
            </a:r>
          </a:p>
          <a:p>
            <a:pPr marL="171450" indent="-171450">
              <a:buFontTx/>
              <a:buChar char="-"/>
            </a:pPr>
            <a:r>
              <a:rPr lang="en-US" sz="1200" b="0" i="0" kern="1200" dirty="0">
                <a:solidFill>
                  <a:schemeClr val="tx1"/>
                </a:solidFill>
                <a:effectLst/>
                <a:latin typeface="+mn-lt"/>
                <a:ea typeface="+mn-ea"/>
                <a:cs typeface="+mn-cs"/>
              </a:rPr>
              <a:t>You can calculate a corrected/ effective sample size by figuring out how correlated observations are within a group. </a:t>
            </a:r>
          </a:p>
          <a:p>
            <a:pPr marL="171450" indent="-171450">
              <a:buFontTx/>
              <a:buChar char="-"/>
            </a:pPr>
            <a:r>
              <a:rPr lang="en-US" sz="1200" b="0" i="0" kern="1200" dirty="0">
                <a:solidFill>
                  <a:schemeClr val="tx1"/>
                </a:solidFill>
                <a:effectLst/>
                <a:latin typeface="+mn-lt"/>
                <a:ea typeface="+mn-ea"/>
                <a:cs typeface="+mn-cs"/>
              </a:rPr>
              <a:t>the degree of similarity within each group is called the intraclass correlation (ICC). </a:t>
            </a:r>
          </a:p>
          <a:p>
            <a:endParaRPr lang="en-US" sz="1200" b="0" i="0" kern="1200" dirty="0">
              <a:solidFill>
                <a:schemeClr val="tx1"/>
              </a:solidFill>
              <a:effectLst/>
              <a:latin typeface="+mn-lt"/>
              <a:ea typeface="+mn-ea"/>
              <a:cs typeface="+mn-cs"/>
            </a:endParaRPr>
          </a:p>
          <a:p>
            <a:pPr marL="171450" indent="-171450">
              <a:buFontTx/>
              <a:buChar char="-"/>
            </a:pPr>
            <a:r>
              <a:rPr lang="en-US" sz="1200" b="0" i="0" kern="1200" dirty="0">
                <a:solidFill>
                  <a:schemeClr val="tx1"/>
                </a:solidFill>
                <a:effectLst/>
                <a:latin typeface="+mn-lt"/>
                <a:ea typeface="+mn-ea"/>
                <a:cs typeface="+mn-cs"/>
              </a:rPr>
              <a:t>You can calculate the variance between and within groups, and putting those values into the ICC equation, it will spit out the value representing how similar your </a:t>
            </a:r>
            <a:r>
              <a:rPr lang="en-US" sz="1200" b="0" i="0" kern="1200" dirty="0" err="1">
                <a:solidFill>
                  <a:schemeClr val="tx1"/>
                </a:solidFill>
                <a:effectLst/>
                <a:latin typeface="+mn-lt"/>
                <a:ea typeface="+mn-ea"/>
                <a:cs typeface="+mn-cs"/>
              </a:rPr>
              <a:t>obs</a:t>
            </a:r>
            <a:r>
              <a:rPr lang="en-US" sz="1200" b="0" i="0" kern="1200" dirty="0">
                <a:solidFill>
                  <a:schemeClr val="tx1"/>
                </a:solidFill>
                <a:effectLst/>
                <a:latin typeface="+mn-lt"/>
                <a:ea typeface="+mn-ea"/>
                <a:cs typeface="+mn-cs"/>
              </a:rPr>
              <a:t> are within the same group. </a:t>
            </a:r>
          </a:p>
          <a:p>
            <a:pPr marL="171450" indent="-171450">
              <a:buFontTx/>
              <a:buChar char="-"/>
            </a:pP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ICC can be interpreted similarly to Pearson’s correlation </a:t>
            </a:r>
            <a:r>
              <a:rPr lang="en-US" sz="1200" b="0" i="0" kern="1200" dirty="0" err="1">
                <a:solidFill>
                  <a:schemeClr val="tx1"/>
                </a:solidFill>
                <a:effectLst/>
                <a:latin typeface="+mn-lt"/>
                <a:ea typeface="+mn-ea"/>
                <a:cs typeface="+mn-cs"/>
              </a:rPr>
              <a:t>coeff</a:t>
            </a:r>
            <a:r>
              <a:rPr lang="en-US" sz="1200" b="0" i="0" kern="1200" dirty="0">
                <a:solidFill>
                  <a:schemeClr val="tx1"/>
                </a:solidFill>
                <a:effectLst/>
                <a:latin typeface="+mn-lt"/>
                <a:ea typeface="+mn-ea"/>
                <a:cs typeface="+mn-cs"/>
              </a:rPr>
              <a:t> (except restricted to positive). </a:t>
            </a:r>
          </a:p>
          <a:p>
            <a:pPr marL="171450" indent="-171450">
              <a:buFontTx/>
              <a:buChar char="-"/>
            </a:pPr>
            <a:r>
              <a:rPr lang="en-US" sz="1200" b="0" i="0" kern="1200" dirty="0">
                <a:solidFill>
                  <a:schemeClr val="tx1"/>
                </a:solidFill>
                <a:effectLst/>
                <a:latin typeface="+mn-lt"/>
                <a:ea typeface="+mn-ea"/>
                <a:cs typeface="+mn-cs"/>
              </a:rPr>
              <a:t>When we calculate the ICC for this experiment, we see it is very high (97%). </a:t>
            </a:r>
          </a:p>
          <a:p>
            <a:pPr marL="171450" indent="-171450">
              <a:buFontTx/>
              <a:buChar char="-"/>
            </a:pPr>
            <a:r>
              <a:rPr lang="en-US" sz="1200" b="0" i="0" kern="1200" dirty="0">
                <a:solidFill>
                  <a:schemeClr val="tx1"/>
                </a:solidFill>
                <a:effectLst/>
                <a:latin typeface="+mn-lt"/>
                <a:ea typeface="+mn-ea"/>
                <a:cs typeface="+mn-cs"/>
              </a:rPr>
              <a:t>This can in turn then be plugged into another equation for the </a:t>
            </a:r>
            <a:r>
              <a:rPr lang="en-US" sz="1200" b="1" i="0" kern="1200" dirty="0">
                <a:solidFill>
                  <a:schemeClr val="tx1"/>
                </a:solidFill>
                <a:effectLst/>
                <a:latin typeface="+mn-lt"/>
                <a:ea typeface="+mn-ea"/>
                <a:cs typeface="+mn-cs"/>
              </a:rPr>
              <a:t>design effect</a:t>
            </a:r>
            <a:r>
              <a:rPr lang="en-US" sz="1200" b="1" i="1"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which allows us to calculate the factor by which we should adjust our N.</a:t>
            </a:r>
          </a:p>
          <a:p>
            <a:pPr marL="171450" indent="-171450">
              <a:buFontTx/>
              <a:buChar char="-"/>
            </a:pPr>
            <a:r>
              <a:rPr lang="en-US" sz="1200" b="0" i="0" kern="1200" dirty="0">
                <a:solidFill>
                  <a:schemeClr val="tx1"/>
                </a:solidFill>
                <a:effectLst/>
                <a:latin typeface="+mn-lt"/>
                <a:ea typeface="+mn-ea"/>
                <a:cs typeface="+mn-cs"/>
              </a:rPr>
              <a:t>Finally, we can take the total number of observations, correct by the design effect, and get a read-out for our corrected sample size. </a:t>
            </a:r>
          </a:p>
          <a:p>
            <a:pPr marL="628650" lvl="1" indent="-171450">
              <a:buFontTx/>
              <a:buChar char="-"/>
            </a:pPr>
            <a:r>
              <a:rPr lang="en-US" sz="1200" b="0" i="0" kern="1200" dirty="0">
                <a:solidFill>
                  <a:schemeClr val="tx1"/>
                </a:solidFill>
                <a:effectLst/>
                <a:latin typeface="+mn-lt"/>
                <a:ea typeface="+mn-ea"/>
                <a:cs typeface="+mn-cs"/>
              </a:rPr>
              <a:t>We see here that it is basically 2, which was the # of individuals we started with.</a:t>
            </a:r>
          </a:p>
        </p:txBody>
      </p:sp>
      <p:sp>
        <p:nvSpPr>
          <p:cNvPr id="4" name="Slide Number Placeholder 3"/>
          <p:cNvSpPr>
            <a:spLocks noGrp="1"/>
          </p:cNvSpPr>
          <p:nvPr>
            <p:ph type="sldNum" sz="quarter" idx="10"/>
          </p:nvPr>
        </p:nvSpPr>
        <p:spPr/>
        <p:txBody>
          <a:bodyPr/>
          <a:lstStyle/>
          <a:p>
            <a:fld id="{9CC2141F-DD02-434A-A111-DE9186F9D0B8}" type="slidenum">
              <a:rPr lang="en-US" smtClean="0"/>
              <a:t>5</a:t>
            </a:fld>
            <a:endParaRPr lang="en-US"/>
          </a:p>
        </p:txBody>
      </p:sp>
    </p:spTree>
    <p:extLst>
      <p:ext uri="{BB962C8B-B14F-4D97-AF65-F5344CB8AC3E}">
        <p14:creationId xmlns:p14="http://schemas.microsoft.com/office/powerpoint/2010/main" val="42332713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example we just walked through was good for walking through how the ICC is calculated. But it’s a bit of a non-sensical example because there was only one cluster per sex. So from that example, it would be difficult to disentangle a true effect of sex on eyeblink reaction time from the effect of just being clustered.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plot on the right illustrates how even with more individuals per sex, you can see that with a high ICC value, the individual observations will cluster. And the ICC will be calculated in the same way.</a:t>
            </a:r>
          </a:p>
        </p:txBody>
      </p:sp>
      <p:sp>
        <p:nvSpPr>
          <p:cNvPr id="4" name="Slide Number Placeholder 3"/>
          <p:cNvSpPr>
            <a:spLocks noGrp="1"/>
          </p:cNvSpPr>
          <p:nvPr>
            <p:ph type="sldNum" sz="quarter" idx="10"/>
          </p:nvPr>
        </p:nvSpPr>
        <p:spPr/>
        <p:txBody>
          <a:bodyPr/>
          <a:lstStyle/>
          <a:p>
            <a:fld id="{9CC2141F-DD02-434A-A111-DE9186F9D0B8}" type="slidenum">
              <a:rPr lang="en-US" smtClean="0"/>
              <a:t>7</a:t>
            </a:fld>
            <a:endParaRPr lang="en-US"/>
          </a:p>
        </p:txBody>
      </p:sp>
    </p:spTree>
    <p:extLst>
      <p:ext uri="{BB962C8B-B14F-4D97-AF65-F5344CB8AC3E}">
        <p14:creationId xmlns:p14="http://schemas.microsoft.com/office/powerpoint/2010/main" val="11709128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n-lt"/>
              </a:rPr>
              <a:t>Desiree: So what are the consequences of this?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n-lt"/>
              </a:rPr>
              <a:t>If we tell our statistical model that we have a larger N of independent replicates than we do, we are fooling our model into thinking that is has more information than it really does. This leads to a problem that I’d like to illustrate through an example with a simulation.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The point of simulation is to generate data with known parameters (we set the mean, variance, etc.) and to then give it to our statistical model and see how good of a job it does at giving us back the right answer. </a:t>
            </a:r>
            <a:endParaRPr lang="en-US" sz="1200"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n-lt"/>
              </a:rPr>
              <a:t>Let’s start by going through the steps of a simulation, leaving </a:t>
            </a:r>
            <a:r>
              <a:rPr lang="en-US" sz="1200" dirty="0" err="1">
                <a:latin typeface="+mn-lt"/>
              </a:rPr>
              <a:t>Pseudorep</a:t>
            </a:r>
            <a:r>
              <a:rPr lang="en-US" sz="1200" dirty="0">
                <a:latin typeface="+mn-lt"/>
              </a:rPr>
              <a:t> aside for a bit: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 We will simulate a scenario where there is no true treatment effect between two groups. To make this example more concrete, let’s say that this happens when we have a pink control and blue treatment group of animals, but we mistakenly give both groups saline, instead of giving the experimental group a drug treatment.</a:t>
            </a:r>
            <a:endParaRPr lang="en-US" sz="1200" dirty="0">
              <a:latin typeface="+mn-lt"/>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Imagine you have a situation where you have two different populations of animals. A “pink” control population that represent the animals that will get saline, and a blue population that represents the animals that you intend to give a drug treatment to.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You randomly will sample from this population.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BUT, you mistakenly give both the pink and blue animals saline---so in reality there is no difference between these two populations. Though you think you’re sampling from the blue and pink populations, you’re really just sampling twice from the same population.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In an ideal world, when you compare your two samples with a statistical test, the p-value you get should not be significant here over and above chance (which, if you used an alpha of 0.05, that chance = 5%).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Since this is a simulation, we can repeat this scenario all over again, do a statistical test, save the p value. Might occasionally get a significant p-value due to chance.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And we can simulate a third study, all the while keeping track of the p-values.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We can repeat this 1000x and see what % of the 1000 experiments did we get a low/ statistically significant p-value.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p>
            <a:pPr marL="1085850" lvl="2" indent="-171450">
              <a:buFontTx/>
              <a:buChar char="-"/>
            </a:pPr>
            <a:endParaRPr lang="en-US" dirty="0"/>
          </a:p>
        </p:txBody>
      </p:sp>
      <p:sp>
        <p:nvSpPr>
          <p:cNvPr id="4" name="Slide Number Placeholder 3"/>
          <p:cNvSpPr>
            <a:spLocks noGrp="1"/>
          </p:cNvSpPr>
          <p:nvPr>
            <p:ph type="sldNum" sz="quarter" idx="10"/>
          </p:nvPr>
        </p:nvSpPr>
        <p:spPr/>
        <p:txBody>
          <a:bodyPr/>
          <a:lstStyle/>
          <a:p>
            <a:fld id="{9CC2141F-DD02-434A-A111-DE9186F9D0B8}" type="slidenum">
              <a:rPr lang="en-US" smtClean="0"/>
              <a:t>8</a:t>
            </a:fld>
            <a:endParaRPr lang="en-US"/>
          </a:p>
        </p:txBody>
      </p:sp>
    </p:spTree>
    <p:extLst>
      <p:ext uri="{BB962C8B-B14F-4D97-AF65-F5344CB8AC3E}">
        <p14:creationId xmlns:p14="http://schemas.microsoft.com/office/powerpoint/2010/main" val="20607966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914400" lvl="2" indent="0">
              <a:buFontTx/>
              <a:buNone/>
            </a:pPr>
            <a:r>
              <a:rPr lang="en-US" dirty="0"/>
              <a:t>Desiree:</a:t>
            </a:r>
          </a:p>
          <a:p>
            <a:pPr marL="914400" lvl="2" indent="0">
              <a:buFontTx/>
              <a:buNone/>
            </a:pPr>
            <a:endParaRPr lang="en-US" dirty="0"/>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We can track the frequency of particular p-values with a histogram, represented to the right. </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Each additional simulation adds one more p-value to the histogram. </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The very first bar in the histograms represent p-values that are &lt; 0.05. </a:t>
            </a:r>
          </a:p>
        </p:txBody>
      </p:sp>
      <p:sp>
        <p:nvSpPr>
          <p:cNvPr id="4" name="Slide Number Placeholder 3"/>
          <p:cNvSpPr>
            <a:spLocks noGrp="1"/>
          </p:cNvSpPr>
          <p:nvPr>
            <p:ph type="sldNum" sz="quarter" idx="10"/>
          </p:nvPr>
        </p:nvSpPr>
        <p:spPr/>
        <p:txBody>
          <a:bodyPr/>
          <a:lstStyle/>
          <a:p>
            <a:fld id="{9CC2141F-DD02-434A-A111-DE9186F9D0B8}" type="slidenum">
              <a:rPr lang="en-US" smtClean="0"/>
              <a:t>9</a:t>
            </a:fld>
            <a:endParaRPr lang="en-US"/>
          </a:p>
        </p:txBody>
      </p:sp>
    </p:spTree>
    <p:extLst>
      <p:ext uri="{BB962C8B-B14F-4D97-AF65-F5344CB8AC3E}">
        <p14:creationId xmlns:p14="http://schemas.microsoft.com/office/powerpoint/2010/main" val="3392753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914400" lvl="2" indent="0">
              <a:buFontTx/>
              <a:buNone/>
            </a:pPr>
            <a:r>
              <a:rPr lang="en-US" dirty="0"/>
              <a:t>Desiree:</a:t>
            </a:r>
          </a:p>
          <a:p>
            <a:pPr marL="914400" lvl="2" indent="0">
              <a:buFontTx/>
              <a:buNone/>
            </a:pPr>
            <a:endParaRPr lang="en-US" dirty="0"/>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We can track the frequency of particular p-values with a histogram, represented to the right. </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Each additional simulation adds one more p-value to the histogram. </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The very first bar in the histograms represent p-values that are &lt; 0.05. </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In a situation where the animals from this saline experiment were all independent observations, we expect to see a histogram like the one on the top: with each p-value from 0-1 being equally likely to occur. </a:t>
            </a:r>
          </a:p>
        </p:txBody>
      </p:sp>
      <p:sp>
        <p:nvSpPr>
          <p:cNvPr id="4" name="Slide Number Placeholder 3"/>
          <p:cNvSpPr>
            <a:spLocks noGrp="1"/>
          </p:cNvSpPr>
          <p:nvPr>
            <p:ph type="sldNum" sz="quarter" idx="10"/>
          </p:nvPr>
        </p:nvSpPr>
        <p:spPr/>
        <p:txBody>
          <a:bodyPr/>
          <a:lstStyle/>
          <a:p>
            <a:fld id="{9CC2141F-DD02-434A-A111-DE9186F9D0B8}" type="slidenum">
              <a:rPr lang="en-US" smtClean="0"/>
              <a:t>10</a:t>
            </a:fld>
            <a:endParaRPr lang="en-US"/>
          </a:p>
        </p:txBody>
      </p:sp>
    </p:spTree>
    <p:extLst>
      <p:ext uri="{BB962C8B-B14F-4D97-AF65-F5344CB8AC3E}">
        <p14:creationId xmlns:p14="http://schemas.microsoft.com/office/powerpoint/2010/main" val="34622918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75D9F-10F0-F449-A2D1-72B317BFCBB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B21AE5A-4926-824C-A53F-DDA5730E955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CE1C2F-251F-034B-9090-0A076A19B649}"/>
              </a:ext>
            </a:extLst>
          </p:cNvPr>
          <p:cNvSpPr>
            <a:spLocks noGrp="1"/>
          </p:cNvSpPr>
          <p:nvPr>
            <p:ph type="dt" sz="half" idx="10"/>
          </p:nvPr>
        </p:nvSpPr>
        <p:spPr/>
        <p:txBody>
          <a:bodyPr/>
          <a:lstStyle/>
          <a:p>
            <a:fld id="{88A6116E-FECE-1E4D-9CE1-4D2448B5DCEA}" type="datetimeFigureOut">
              <a:rPr lang="en-US" smtClean="0"/>
              <a:t>10/25/18</a:t>
            </a:fld>
            <a:endParaRPr lang="en-US"/>
          </a:p>
        </p:txBody>
      </p:sp>
      <p:sp>
        <p:nvSpPr>
          <p:cNvPr id="5" name="Footer Placeholder 4">
            <a:extLst>
              <a:ext uri="{FF2B5EF4-FFF2-40B4-BE49-F238E27FC236}">
                <a16:creationId xmlns:a16="http://schemas.microsoft.com/office/drawing/2014/main" id="{7AF2F7FE-AA9A-C348-8447-BC79B2840D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18CB62-CCAD-7247-86CD-BEBA251B64CA}"/>
              </a:ext>
            </a:extLst>
          </p:cNvPr>
          <p:cNvSpPr>
            <a:spLocks noGrp="1"/>
          </p:cNvSpPr>
          <p:nvPr>
            <p:ph type="sldNum" sz="quarter" idx="12"/>
          </p:nvPr>
        </p:nvSpPr>
        <p:spPr/>
        <p:txBody>
          <a:bodyPr/>
          <a:lstStyle/>
          <a:p>
            <a:fld id="{1A06424C-3FAD-394C-BD09-8C6BB1542610}" type="slidenum">
              <a:rPr lang="en-US" smtClean="0"/>
              <a:t>‹#›</a:t>
            </a:fld>
            <a:endParaRPr lang="en-US"/>
          </a:p>
        </p:txBody>
      </p:sp>
    </p:spTree>
    <p:extLst>
      <p:ext uri="{BB962C8B-B14F-4D97-AF65-F5344CB8AC3E}">
        <p14:creationId xmlns:p14="http://schemas.microsoft.com/office/powerpoint/2010/main" val="22991513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FC982-D4C7-044E-927B-D2A0577469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E75FFE8-3882-FC48-BC0C-273841BA506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2B97B8-33FF-0043-908F-AF067B005A4A}"/>
              </a:ext>
            </a:extLst>
          </p:cNvPr>
          <p:cNvSpPr>
            <a:spLocks noGrp="1"/>
          </p:cNvSpPr>
          <p:nvPr>
            <p:ph type="dt" sz="half" idx="10"/>
          </p:nvPr>
        </p:nvSpPr>
        <p:spPr/>
        <p:txBody>
          <a:bodyPr/>
          <a:lstStyle/>
          <a:p>
            <a:fld id="{88A6116E-FECE-1E4D-9CE1-4D2448B5DCEA}" type="datetimeFigureOut">
              <a:rPr lang="en-US" smtClean="0"/>
              <a:t>10/25/18</a:t>
            </a:fld>
            <a:endParaRPr lang="en-US"/>
          </a:p>
        </p:txBody>
      </p:sp>
      <p:sp>
        <p:nvSpPr>
          <p:cNvPr id="5" name="Footer Placeholder 4">
            <a:extLst>
              <a:ext uri="{FF2B5EF4-FFF2-40B4-BE49-F238E27FC236}">
                <a16:creationId xmlns:a16="http://schemas.microsoft.com/office/drawing/2014/main" id="{3F2313B4-C2AD-F341-9D2C-2F583BF4A0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AEF2EC-434F-BF4E-895C-E4012287777E}"/>
              </a:ext>
            </a:extLst>
          </p:cNvPr>
          <p:cNvSpPr>
            <a:spLocks noGrp="1"/>
          </p:cNvSpPr>
          <p:nvPr>
            <p:ph type="sldNum" sz="quarter" idx="12"/>
          </p:nvPr>
        </p:nvSpPr>
        <p:spPr/>
        <p:txBody>
          <a:bodyPr/>
          <a:lstStyle/>
          <a:p>
            <a:fld id="{1A06424C-3FAD-394C-BD09-8C6BB1542610}" type="slidenum">
              <a:rPr lang="en-US" smtClean="0"/>
              <a:t>‹#›</a:t>
            </a:fld>
            <a:endParaRPr lang="en-US"/>
          </a:p>
        </p:txBody>
      </p:sp>
    </p:spTree>
    <p:extLst>
      <p:ext uri="{BB962C8B-B14F-4D97-AF65-F5344CB8AC3E}">
        <p14:creationId xmlns:p14="http://schemas.microsoft.com/office/powerpoint/2010/main" val="22984834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7F6F79C-1EE6-0044-8828-AA23ADE1D97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AED0306-DFAA-F444-92B9-9C547CFEC047}"/>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C27816-A97F-3242-B17B-FFE08959DE46}"/>
              </a:ext>
            </a:extLst>
          </p:cNvPr>
          <p:cNvSpPr>
            <a:spLocks noGrp="1"/>
          </p:cNvSpPr>
          <p:nvPr>
            <p:ph type="dt" sz="half" idx="10"/>
          </p:nvPr>
        </p:nvSpPr>
        <p:spPr/>
        <p:txBody>
          <a:bodyPr/>
          <a:lstStyle/>
          <a:p>
            <a:fld id="{88A6116E-FECE-1E4D-9CE1-4D2448B5DCEA}" type="datetimeFigureOut">
              <a:rPr lang="en-US" smtClean="0"/>
              <a:t>10/25/18</a:t>
            </a:fld>
            <a:endParaRPr lang="en-US"/>
          </a:p>
        </p:txBody>
      </p:sp>
      <p:sp>
        <p:nvSpPr>
          <p:cNvPr id="5" name="Footer Placeholder 4">
            <a:extLst>
              <a:ext uri="{FF2B5EF4-FFF2-40B4-BE49-F238E27FC236}">
                <a16:creationId xmlns:a16="http://schemas.microsoft.com/office/drawing/2014/main" id="{12733564-26BA-FA47-AB5F-E99148CD24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CACF8E-20C0-034D-B807-AFF3FE2B7C9D}"/>
              </a:ext>
            </a:extLst>
          </p:cNvPr>
          <p:cNvSpPr>
            <a:spLocks noGrp="1"/>
          </p:cNvSpPr>
          <p:nvPr>
            <p:ph type="sldNum" sz="quarter" idx="12"/>
          </p:nvPr>
        </p:nvSpPr>
        <p:spPr/>
        <p:txBody>
          <a:bodyPr/>
          <a:lstStyle/>
          <a:p>
            <a:fld id="{1A06424C-3FAD-394C-BD09-8C6BB1542610}" type="slidenum">
              <a:rPr lang="en-US" smtClean="0"/>
              <a:t>‹#›</a:t>
            </a:fld>
            <a:endParaRPr lang="en-US"/>
          </a:p>
        </p:txBody>
      </p:sp>
    </p:spTree>
    <p:extLst>
      <p:ext uri="{BB962C8B-B14F-4D97-AF65-F5344CB8AC3E}">
        <p14:creationId xmlns:p14="http://schemas.microsoft.com/office/powerpoint/2010/main" val="28351108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6AC44-0EA0-4943-978C-0C0FE493811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DDAD038-7DDB-9646-8053-2A1062F577F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5A8FDE-7D59-9D4A-9BD5-1CB80C049262}"/>
              </a:ext>
            </a:extLst>
          </p:cNvPr>
          <p:cNvSpPr>
            <a:spLocks noGrp="1"/>
          </p:cNvSpPr>
          <p:nvPr>
            <p:ph type="dt" sz="half" idx="10"/>
          </p:nvPr>
        </p:nvSpPr>
        <p:spPr/>
        <p:txBody>
          <a:bodyPr/>
          <a:lstStyle/>
          <a:p>
            <a:fld id="{88A6116E-FECE-1E4D-9CE1-4D2448B5DCEA}" type="datetimeFigureOut">
              <a:rPr lang="en-US" smtClean="0"/>
              <a:t>10/25/18</a:t>
            </a:fld>
            <a:endParaRPr lang="en-US"/>
          </a:p>
        </p:txBody>
      </p:sp>
      <p:sp>
        <p:nvSpPr>
          <p:cNvPr id="5" name="Footer Placeholder 4">
            <a:extLst>
              <a:ext uri="{FF2B5EF4-FFF2-40B4-BE49-F238E27FC236}">
                <a16:creationId xmlns:a16="http://schemas.microsoft.com/office/drawing/2014/main" id="{914E0911-0DBA-0040-AD3A-8E6E32440E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A04B83-2058-C643-9F99-27D25FD06881}"/>
              </a:ext>
            </a:extLst>
          </p:cNvPr>
          <p:cNvSpPr>
            <a:spLocks noGrp="1"/>
          </p:cNvSpPr>
          <p:nvPr>
            <p:ph type="sldNum" sz="quarter" idx="12"/>
          </p:nvPr>
        </p:nvSpPr>
        <p:spPr/>
        <p:txBody>
          <a:bodyPr/>
          <a:lstStyle/>
          <a:p>
            <a:fld id="{1A06424C-3FAD-394C-BD09-8C6BB1542610}" type="slidenum">
              <a:rPr lang="en-US" smtClean="0"/>
              <a:t>‹#›</a:t>
            </a:fld>
            <a:endParaRPr lang="en-US"/>
          </a:p>
        </p:txBody>
      </p:sp>
    </p:spTree>
    <p:extLst>
      <p:ext uri="{BB962C8B-B14F-4D97-AF65-F5344CB8AC3E}">
        <p14:creationId xmlns:p14="http://schemas.microsoft.com/office/powerpoint/2010/main" val="17730820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A6D92-B376-224D-89E9-07ED8362F0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302B7E7-C726-4243-8C65-0CF8EF4B03C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3675AC1-F452-7345-AC9B-122F867DB5D9}"/>
              </a:ext>
            </a:extLst>
          </p:cNvPr>
          <p:cNvSpPr>
            <a:spLocks noGrp="1"/>
          </p:cNvSpPr>
          <p:nvPr>
            <p:ph type="dt" sz="half" idx="10"/>
          </p:nvPr>
        </p:nvSpPr>
        <p:spPr/>
        <p:txBody>
          <a:bodyPr/>
          <a:lstStyle/>
          <a:p>
            <a:fld id="{88A6116E-FECE-1E4D-9CE1-4D2448B5DCEA}" type="datetimeFigureOut">
              <a:rPr lang="en-US" smtClean="0"/>
              <a:t>10/25/18</a:t>
            </a:fld>
            <a:endParaRPr lang="en-US"/>
          </a:p>
        </p:txBody>
      </p:sp>
      <p:sp>
        <p:nvSpPr>
          <p:cNvPr id="5" name="Footer Placeholder 4">
            <a:extLst>
              <a:ext uri="{FF2B5EF4-FFF2-40B4-BE49-F238E27FC236}">
                <a16:creationId xmlns:a16="http://schemas.microsoft.com/office/drawing/2014/main" id="{8094B35B-7A77-A341-B990-C17802C735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9B5E95-7CBA-3343-9C84-5686D5402F51}"/>
              </a:ext>
            </a:extLst>
          </p:cNvPr>
          <p:cNvSpPr>
            <a:spLocks noGrp="1"/>
          </p:cNvSpPr>
          <p:nvPr>
            <p:ph type="sldNum" sz="quarter" idx="12"/>
          </p:nvPr>
        </p:nvSpPr>
        <p:spPr/>
        <p:txBody>
          <a:bodyPr/>
          <a:lstStyle/>
          <a:p>
            <a:fld id="{1A06424C-3FAD-394C-BD09-8C6BB1542610}" type="slidenum">
              <a:rPr lang="en-US" smtClean="0"/>
              <a:t>‹#›</a:t>
            </a:fld>
            <a:endParaRPr lang="en-US"/>
          </a:p>
        </p:txBody>
      </p:sp>
    </p:spTree>
    <p:extLst>
      <p:ext uri="{BB962C8B-B14F-4D97-AF65-F5344CB8AC3E}">
        <p14:creationId xmlns:p14="http://schemas.microsoft.com/office/powerpoint/2010/main" val="28941674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179FB-5B09-4941-9FE1-7D36E78D01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2755F49-60A1-B541-98DA-6416E3B3B3B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6EADF08-0405-044B-9B7C-5EA652A86CD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479544E-166B-5346-AB37-CE9A221873A0}"/>
              </a:ext>
            </a:extLst>
          </p:cNvPr>
          <p:cNvSpPr>
            <a:spLocks noGrp="1"/>
          </p:cNvSpPr>
          <p:nvPr>
            <p:ph type="dt" sz="half" idx="10"/>
          </p:nvPr>
        </p:nvSpPr>
        <p:spPr/>
        <p:txBody>
          <a:bodyPr/>
          <a:lstStyle/>
          <a:p>
            <a:fld id="{88A6116E-FECE-1E4D-9CE1-4D2448B5DCEA}" type="datetimeFigureOut">
              <a:rPr lang="en-US" smtClean="0"/>
              <a:t>10/25/18</a:t>
            </a:fld>
            <a:endParaRPr lang="en-US"/>
          </a:p>
        </p:txBody>
      </p:sp>
      <p:sp>
        <p:nvSpPr>
          <p:cNvPr id="6" name="Footer Placeholder 5">
            <a:extLst>
              <a:ext uri="{FF2B5EF4-FFF2-40B4-BE49-F238E27FC236}">
                <a16:creationId xmlns:a16="http://schemas.microsoft.com/office/drawing/2014/main" id="{A5431684-3F3F-FF45-8650-70D817B56C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25B8F5-250C-4E49-B035-AF727C51E178}"/>
              </a:ext>
            </a:extLst>
          </p:cNvPr>
          <p:cNvSpPr>
            <a:spLocks noGrp="1"/>
          </p:cNvSpPr>
          <p:nvPr>
            <p:ph type="sldNum" sz="quarter" idx="12"/>
          </p:nvPr>
        </p:nvSpPr>
        <p:spPr/>
        <p:txBody>
          <a:bodyPr/>
          <a:lstStyle/>
          <a:p>
            <a:fld id="{1A06424C-3FAD-394C-BD09-8C6BB1542610}" type="slidenum">
              <a:rPr lang="en-US" smtClean="0"/>
              <a:t>‹#›</a:t>
            </a:fld>
            <a:endParaRPr lang="en-US"/>
          </a:p>
        </p:txBody>
      </p:sp>
    </p:spTree>
    <p:extLst>
      <p:ext uri="{BB962C8B-B14F-4D97-AF65-F5344CB8AC3E}">
        <p14:creationId xmlns:p14="http://schemas.microsoft.com/office/powerpoint/2010/main" val="4051496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35DB9-0316-1341-9050-557AD11DCFC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36EF2DE-C715-E046-A375-43544C3CDEA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49D579F-06B6-AE4A-8638-F3A1944D73D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34BB838-FA80-0E4B-BE52-AB7ED35E7D9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44960622-2DD1-5948-80BB-F68B282C632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E10474E-98EB-9244-A9BE-24C6ADE80BCF}"/>
              </a:ext>
            </a:extLst>
          </p:cNvPr>
          <p:cNvSpPr>
            <a:spLocks noGrp="1"/>
          </p:cNvSpPr>
          <p:nvPr>
            <p:ph type="dt" sz="half" idx="10"/>
          </p:nvPr>
        </p:nvSpPr>
        <p:spPr/>
        <p:txBody>
          <a:bodyPr/>
          <a:lstStyle/>
          <a:p>
            <a:fld id="{88A6116E-FECE-1E4D-9CE1-4D2448B5DCEA}" type="datetimeFigureOut">
              <a:rPr lang="en-US" smtClean="0"/>
              <a:t>10/25/18</a:t>
            </a:fld>
            <a:endParaRPr lang="en-US"/>
          </a:p>
        </p:txBody>
      </p:sp>
      <p:sp>
        <p:nvSpPr>
          <p:cNvPr id="8" name="Footer Placeholder 7">
            <a:extLst>
              <a:ext uri="{FF2B5EF4-FFF2-40B4-BE49-F238E27FC236}">
                <a16:creationId xmlns:a16="http://schemas.microsoft.com/office/drawing/2014/main" id="{97CE4EA2-5736-CD4C-94C5-E1E17E8737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D669C3D-1BE1-C345-885F-43964B0C39EE}"/>
              </a:ext>
            </a:extLst>
          </p:cNvPr>
          <p:cNvSpPr>
            <a:spLocks noGrp="1"/>
          </p:cNvSpPr>
          <p:nvPr>
            <p:ph type="sldNum" sz="quarter" idx="12"/>
          </p:nvPr>
        </p:nvSpPr>
        <p:spPr/>
        <p:txBody>
          <a:bodyPr/>
          <a:lstStyle/>
          <a:p>
            <a:fld id="{1A06424C-3FAD-394C-BD09-8C6BB1542610}" type="slidenum">
              <a:rPr lang="en-US" smtClean="0"/>
              <a:t>‹#›</a:t>
            </a:fld>
            <a:endParaRPr lang="en-US"/>
          </a:p>
        </p:txBody>
      </p:sp>
    </p:spTree>
    <p:extLst>
      <p:ext uri="{BB962C8B-B14F-4D97-AF65-F5344CB8AC3E}">
        <p14:creationId xmlns:p14="http://schemas.microsoft.com/office/powerpoint/2010/main" val="13988561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9E671-673D-464E-AC9C-236E2FE22A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44F249C-3DC8-3B4B-9092-B8C17A3D4CEA}"/>
              </a:ext>
            </a:extLst>
          </p:cNvPr>
          <p:cNvSpPr>
            <a:spLocks noGrp="1"/>
          </p:cNvSpPr>
          <p:nvPr>
            <p:ph type="dt" sz="half" idx="10"/>
          </p:nvPr>
        </p:nvSpPr>
        <p:spPr/>
        <p:txBody>
          <a:bodyPr/>
          <a:lstStyle/>
          <a:p>
            <a:fld id="{88A6116E-FECE-1E4D-9CE1-4D2448B5DCEA}" type="datetimeFigureOut">
              <a:rPr lang="en-US" smtClean="0"/>
              <a:t>10/25/18</a:t>
            </a:fld>
            <a:endParaRPr lang="en-US"/>
          </a:p>
        </p:txBody>
      </p:sp>
      <p:sp>
        <p:nvSpPr>
          <p:cNvPr id="4" name="Footer Placeholder 3">
            <a:extLst>
              <a:ext uri="{FF2B5EF4-FFF2-40B4-BE49-F238E27FC236}">
                <a16:creationId xmlns:a16="http://schemas.microsoft.com/office/drawing/2014/main" id="{C7A0BFB4-5D9F-214F-981C-B7867820692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7743736-9ED1-E24F-B809-1D3191DA1A16}"/>
              </a:ext>
            </a:extLst>
          </p:cNvPr>
          <p:cNvSpPr>
            <a:spLocks noGrp="1"/>
          </p:cNvSpPr>
          <p:nvPr>
            <p:ph type="sldNum" sz="quarter" idx="12"/>
          </p:nvPr>
        </p:nvSpPr>
        <p:spPr/>
        <p:txBody>
          <a:bodyPr/>
          <a:lstStyle/>
          <a:p>
            <a:fld id="{1A06424C-3FAD-394C-BD09-8C6BB1542610}" type="slidenum">
              <a:rPr lang="en-US" smtClean="0"/>
              <a:t>‹#›</a:t>
            </a:fld>
            <a:endParaRPr lang="en-US"/>
          </a:p>
        </p:txBody>
      </p:sp>
    </p:spTree>
    <p:extLst>
      <p:ext uri="{BB962C8B-B14F-4D97-AF65-F5344CB8AC3E}">
        <p14:creationId xmlns:p14="http://schemas.microsoft.com/office/powerpoint/2010/main" val="38933690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8C3F71C-E284-B049-A549-811BDA8CAE34}"/>
              </a:ext>
            </a:extLst>
          </p:cNvPr>
          <p:cNvSpPr>
            <a:spLocks noGrp="1"/>
          </p:cNvSpPr>
          <p:nvPr>
            <p:ph type="dt" sz="half" idx="10"/>
          </p:nvPr>
        </p:nvSpPr>
        <p:spPr/>
        <p:txBody>
          <a:bodyPr/>
          <a:lstStyle/>
          <a:p>
            <a:fld id="{88A6116E-FECE-1E4D-9CE1-4D2448B5DCEA}" type="datetimeFigureOut">
              <a:rPr lang="en-US" smtClean="0"/>
              <a:t>10/25/18</a:t>
            </a:fld>
            <a:endParaRPr lang="en-US"/>
          </a:p>
        </p:txBody>
      </p:sp>
      <p:sp>
        <p:nvSpPr>
          <p:cNvPr id="3" name="Footer Placeholder 2">
            <a:extLst>
              <a:ext uri="{FF2B5EF4-FFF2-40B4-BE49-F238E27FC236}">
                <a16:creationId xmlns:a16="http://schemas.microsoft.com/office/drawing/2014/main" id="{943911BD-3AD2-D043-B879-F3F6E5AC899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5EC4D99-0BA5-EF40-9B7E-72B63FEAE020}"/>
              </a:ext>
            </a:extLst>
          </p:cNvPr>
          <p:cNvSpPr>
            <a:spLocks noGrp="1"/>
          </p:cNvSpPr>
          <p:nvPr>
            <p:ph type="sldNum" sz="quarter" idx="12"/>
          </p:nvPr>
        </p:nvSpPr>
        <p:spPr/>
        <p:txBody>
          <a:bodyPr/>
          <a:lstStyle/>
          <a:p>
            <a:fld id="{1A06424C-3FAD-394C-BD09-8C6BB1542610}" type="slidenum">
              <a:rPr lang="en-US" smtClean="0"/>
              <a:t>‹#›</a:t>
            </a:fld>
            <a:endParaRPr lang="en-US"/>
          </a:p>
        </p:txBody>
      </p:sp>
    </p:spTree>
    <p:extLst>
      <p:ext uri="{BB962C8B-B14F-4D97-AF65-F5344CB8AC3E}">
        <p14:creationId xmlns:p14="http://schemas.microsoft.com/office/powerpoint/2010/main" val="34840681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D8046-8147-2D48-83AE-50016FAAB2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3AD5843-75EF-2E42-9A33-38D2BCB0C5C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BBF1B74-3B87-A141-918C-2206C95FCCF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11C6C31-8446-B14E-8B22-C503FAB9AD2F}"/>
              </a:ext>
            </a:extLst>
          </p:cNvPr>
          <p:cNvSpPr>
            <a:spLocks noGrp="1"/>
          </p:cNvSpPr>
          <p:nvPr>
            <p:ph type="dt" sz="half" idx="10"/>
          </p:nvPr>
        </p:nvSpPr>
        <p:spPr/>
        <p:txBody>
          <a:bodyPr/>
          <a:lstStyle/>
          <a:p>
            <a:fld id="{88A6116E-FECE-1E4D-9CE1-4D2448B5DCEA}" type="datetimeFigureOut">
              <a:rPr lang="en-US" smtClean="0"/>
              <a:t>10/25/18</a:t>
            </a:fld>
            <a:endParaRPr lang="en-US"/>
          </a:p>
        </p:txBody>
      </p:sp>
      <p:sp>
        <p:nvSpPr>
          <p:cNvPr id="6" name="Footer Placeholder 5">
            <a:extLst>
              <a:ext uri="{FF2B5EF4-FFF2-40B4-BE49-F238E27FC236}">
                <a16:creationId xmlns:a16="http://schemas.microsoft.com/office/drawing/2014/main" id="{1411EA9E-4C33-8944-9EAF-E4C80A6D9A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577388-47C8-C043-837C-AF28CBBA8D52}"/>
              </a:ext>
            </a:extLst>
          </p:cNvPr>
          <p:cNvSpPr>
            <a:spLocks noGrp="1"/>
          </p:cNvSpPr>
          <p:nvPr>
            <p:ph type="sldNum" sz="quarter" idx="12"/>
          </p:nvPr>
        </p:nvSpPr>
        <p:spPr/>
        <p:txBody>
          <a:bodyPr/>
          <a:lstStyle/>
          <a:p>
            <a:fld id="{1A06424C-3FAD-394C-BD09-8C6BB1542610}" type="slidenum">
              <a:rPr lang="en-US" smtClean="0"/>
              <a:t>‹#›</a:t>
            </a:fld>
            <a:endParaRPr lang="en-US"/>
          </a:p>
        </p:txBody>
      </p:sp>
    </p:spTree>
    <p:extLst>
      <p:ext uri="{BB962C8B-B14F-4D97-AF65-F5344CB8AC3E}">
        <p14:creationId xmlns:p14="http://schemas.microsoft.com/office/powerpoint/2010/main" val="25346529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6DC8B-C7C5-6D49-9A60-DAC9528BCF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3967600-CD07-0C4E-B642-20B50100655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3BE4613-608D-244D-B32F-FF6C65E73B8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B67E568-0F81-CD49-BB4B-B5DB8BD3282D}"/>
              </a:ext>
            </a:extLst>
          </p:cNvPr>
          <p:cNvSpPr>
            <a:spLocks noGrp="1"/>
          </p:cNvSpPr>
          <p:nvPr>
            <p:ph type="dt" sz="half" idx="10"/>
          </p:nvPr>
        </p:nvSpPr>
        <p:spPr/>
        <p:txBody>
          <a:bodyPr/>
          <a:lstStyle/>
          <a:p>
            <a:fld id="{88A6116E-FECE-1E4D-9CE1-4D2448B5DCEA}" type="datetimeFigureOut">
              <a:rPr lang="en-US" smtClean="0"/>
              <a:t>10/25/18</a:t>
            </a:fld>
            <a:endParaRPr lang="en-US"/>
          </a:p>
        </p:txBody>
      </p:sp>
      <p:sp>
        <p:nvSpPr>
          <p:cNvPr id="6" name="Footer Placeholder 5">
            <a:extLst>
              <a:ext uri="{FF2B5EF4-FFF2-40B4-BE49-F238E27FC236}">
                <a16:creationId xmlns:a16="http://schemas.microsoft.com/office/drawing/2014/main" id="{9AC88EA7-F2E7-CD49-9F6D-2B387E3536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661D82-0A81-D843-AB16-5BF91BA2A590}"/>
              </a:ext>
            </a:extLst>
          </p:cNvPr>
          <p:cNvSpPr>
            <a:spLocks noGrp="1"/>
          </p:cNvSpPr>
          <p:nvPr>
            <p:ph type="sldNum" sz="quarter" idx="12"/>
          </p:nvPr>
        </p:nvSpPr>
        <p:spPr/>
        <p:txBody>
          <a:bodyPr/>
          <a:lstStyle/>
          <a:p>
            <a:fld id="{1A06424C-3FAD-394C-BD09-8C6BB1542610}" type="slidenum">
              <a:rPr lang="en-US" smtClean="0"/>
              <a:t>‹#›</a:t>
            </a:fld>
            <a:endParaRPr lang="en-US"/>
          </a:p>
        </p:txBody>
      </p:sp>
    </p:spTree>
    <p:extLst>
      <p:ext uri="{BB962C8B-B14F-4D97-AF65-F5344CB8AC3E}">
        <p14:creationId xmlns:p14="http://schemas.microsoft.com/office/powerpoint/2010/main" val="36765330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E7ADAD-04C0-3540-8FF6-C0D4FF09D0B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F6CFB5A-97D7-7648-93E1-EF2CC6162A4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53FD9C-5B78-8D4F-8D50-09E579E6604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A6116E-FECE-1E4D-9CE1-4D2448B5DCEA}" type="datetimeFigureOut">
              <a:rPr lang="en-US" smtClean="0"/>
              <a:t>10/25/18</a:t>
            </a:fld>
            <a:endParaRPr lang="en-US"/>
          </a:p>
        </p:txBody>
      </p:sp>
      <p:sp>
        <p:nvSpPr>
          <p:cNvPr id="5" name="Footer Placeholder 4">
            <a:extLst>
              <a:ext uri="{FF2B5EF4-FFF2-40B4-BE49-F238E27FC236}">
                <a16:creationId xmlns:a16="http://schemas.microsoft.com/office/drawing/2014/main" id="{A52D4F4D-2B5B-6044-8274-BBDE7DB816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1FC6D35-3D93-8A45-9219-432B9075C2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06424C-3FAD-394C-BD09-8C6BB1542610}" type="slidenum">
              <a:rPr lang="en-US" smtClean="0"/>
              <a:t>‹#›</a:t>
            </a:fld>
            <a:endParaRPr lang="en-US"/>
          </a:p>
        </p:txBody>
      </p:sp>
    </p:spTree>
    <p:extLst>
      <p:ext uri="{BB962C8B-B14F-4D97-AF65-F5344CB8AC3E}">
        <p14:creationId xmlns:p14="http://schemas.microsoft.com/office/powerpoint/2010/main" val="9106436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3.jpeg"/><Relationship Id="rId3" Type="http://schemas.openxmlformats.org/officeDocument/2006/relationships/image" Target="../media/image26.gif"/><Relationship Id="rId7" Type="http://schemas.microsoft.com/office/2007/relationships/hdphoto" Target="../media/hdphoto11.wdp"/><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8.png"/><Relationship Id="rId5" Type="http://schemas.microsoft.com/office/2007/relationships/hdphoto" Target="../media/hdphoto9.wdp"/><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8" Type="http://schemas.microsoft.com/office/2007/relationships/hdphoto" Target="../media/hdphoto9.wdp"/><Relationship Id="rId3" Type="http://schemas.openxmlformats.org/officeDocument/2006/relationships/image" Target="../media/image26.gif"/><Relationship Id="rId7"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4.jpeg"/><Relationship Id="rId5" Type="http://schemas.openxmlformats.org/officeDocument/2006/relationships/image" Target="../media/image27.gif"/><Relationship Id="rId10" Type="http://schemas.microsoft.com/office/2007/relationships/hdphoto" Target="../media/hdphoto11.wdp"/><Relationship Id="rId4" Type="http://schemas.openxmlformats.org/officeDocument/2006/relationships/image" Target="../media/image23.jpeg"/><Relationship Id="rId9" Type="http://schemas.openxmlformats.org/officeDocument/2006/relationships/image" Target="../media/image1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microsoft.com/office/2007/relationships/hdphoto" Target="../media/hdphoto13.wdp"/><Relationship Id="rId13" Type="http://schemas.microsoft.com/office/2007/relationships/hdphoto" Target="../media/hdphoto16.wdp"/><Relationship Id="rId18" Type="http://schemas.openxmlformats.org/officeDocument/2006/relationships/image" Target="../media/image38.png"/><Relationship Id="rId3" Type="http://schemas.openxmlformats.org/officeDocument/2006/relationships/image" Target="../media/image28.png"/><Relationship Id="rId7" Type="http://schemas.openxmlformats.org/officeDocument/2006/relationships/image" Target="../media/image31.png"/><Relationship Id="rId12" Type="http://schemas.microsoft.com/office/2007/relationships/hdphoto" Target="../media/hdphoto15.wdp"/><Relationship Id="rId17" Type="http://schemas.openxmlformats.org/officeDocument/2006/relationships/image" Target="../media/image37.svg"/><Relationship Id="rId2" Type="http://schemas.openxmlformats.org/officeDocument/2006/relationships/notesSlide" Target="../notesSlides/notesSlide12.xml"/><Relationship Id="rId16" Type="http://schemas.openxmlformats.org/officeDocument/2006/relationships/image" Target="../media/image36.png"/><Relationship Id="rId1" Type="http://schemas.openxmlformats.org/officeDocument/2006/relationships/slideLayout" Target="../slideLayouts/slideLayout2.xml"/><Relationship Id="rId6" Type="http://schemas.openxmlformats.org/officeDocument/2006/relationships/image" Target="../media/image30.tiff"/><Relationship Id="rId11" Type="http://schemas.microsoft.com/office/2007/relationships/hdphoto" Target="../media/hdphoto14.wdp"/><Relationship Id="rId5" Type="http://schemas.openxmlformats.org/officeDocument/2006/relationships/image" Target="../media/image29.png"/><Relationship Id="rId15" Type="http://schemas.openxmlformats.org/officeDocument/2006/relationships/image" Target="../media/image35.tiff"/><Relationship Id="rId10" Type="http://schemas.openxmlformats.org/officeDocument/2006/relationships/image" Target="../media/image33.png"/><Relationship Id="rId19" Type="http://schemas.microsoft.com/office/2007/relationships/hdphoto" Target="../media/hdphoto17.wdp"/><Relationship Id="rId4" Type="http://schemas.microsoft.com/office/2007/relationships/hdphoto" Target="../media/hdphoto12.wdp"/><Relationship Id="rId9" Type="http://schemas.openxmlformats.org/officeDocument/2006/relationships/image" Target="../media/image32.png"/><Relationship Id="rId14" Type="http://schemas.openxmlformats.org/officeDocument/2006/relationships/image" Target="../media/image34.tiff"/></Relationships>
</file>

<file path=ppt/slides/_rels/slide14.xml.rels><?xml version="1.0" encoding="UTF-8" standalone="yes"?>
<Relationships xmlns="http://schemas.openxmlformats.org/package/2006/relationships"><Relationship Id="rId8" Type="http://schemas.microsoft.com/office/2007/relationships/hdphoto" Target="../media/hdphoto14.wdp"/><Relationship Id="rId3" Type="http://schemas.openxmlformats.org/officeDocument/2006/relationships/image" Target="../media/image39.png"/><Relationship Id="rId7" Type="http://schemas.openxmlformats.org/officeDocument/2006/relationships/image" Target="../media/image33.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microsoft.com/office/2007/relationships/hdphoto" Target="../media/hdphoto15.wdp"/><Relationship Id="rId5" Type="http://schemas.openxmlformats.org/officeDocument/2006/relationships/image" Target="../media/image28.png"/><Relationship Id="rId4" Type="http://schemas.openxmlformats.org/officeDocument/2006/relationships/image" Target="../media/image40.svg"/></Relationships>
</file>

<file path=ppt/slides/_rels/slide15.xml.rels><?xml version="1.0" encoding="UTF-8" standalone="yes"?>
<Relationships xmlns="http://schemas.openxmlformats.org/package/2006/relationships"><Relationship Id="rId8" Type="http://schemas.openxmlformats.org/officeDocument/2006/relationships/image" Target="../media/image44.svg"/><Relationship Id="rId3" Type="http://schemas.openxmlformats.org/officeDocument/2006/relationships/image" Target="../media/image33.png"/><Relationship Id="rId7" Type="http://schemas.openxmlformats.org/officeDocument/2006/relationships/image" Target="../media/image43.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42.svg"/><Relationship Id="rId5" Type="http://schemas.openxmlformats.org/officeDocument/2006/relationships/image" Target="../media/image41.png"/><Relationship Id="rId10" Type="http://schemas.openxmlformats.org/officeDocument/2006/relationships/image" Target="../media/image46.svg"/><Relationship Id="rId4" Type="http://schemas.microsoft.com/office/2007/relationships/hdphoto" Target="../media/hdphoto18.wdp"/><Relationship Id="rId9" Type="http://schemas.openxmlformats.org/officeDocument/2006/relationships/image" Target="../media/image45.svg"/></Relationships>
</file>

<file path=ppt/slides/_rels/slide16.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47.tiff"/><Relationship Id="rId7" Type="http://schemas.microsoft.com/office/2007/relationships/hdphoto" Target="../media/hdphoto18.wdp"/><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microsoft.com/office/2007/relationships/hdphoto" Target="../media/hdphoto19.wdp"/><Relationship Id="rId5" Type="http://schemas.openxmlformats.org/officeDocument/2006/relationships/image" Target="../media/image33.png"/><Relationship Id="rId4" Type="http://schemas.openxmlformats.org/officeDocument/2006/relationships/image" Target="../media/image48.tiff"/><Relationship Id="rId9" Type="http://schemas.openxmlformats.org/officeDocument/2006/relationships/image" Target="../media/image44.sv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44.svg"/><Relationship Id="rId3" Type="http://schemas.openxmlformats.org/officeDocument/2006/relationships/image" Target="../media/image49.tiff"/><Relationship Id="rId7" Type="http://schemas.openxmlformats.org/officeDocument/2006/relationships/image" Target="../media/image43.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microsoft.com/office/2007/relationships/hdphoto" Target="../media/hdphoto18.wdp"/><Relationship Id="rId5" Type="http://schemas.openxmlformats.org/officeDocument/2006/relationships/image" Target="../media/image33.png"/><Relationship Id="rId4" Type="http://schemas.openxmlformats.org/officeDocument/2006/relationships/image" Target="../media/image47.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20.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52.gif"/><Relationship Id="rId4" Type="http://schemas.openxmlformats.org/officeDocument/2006/relationships/image" Target="../media/image51.gif"/></Relationships>
</file>

<file path=ppt/slides/_rels/slide22.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53.jpeg"/><Relationship Id="rId4" Type="http://schemas.openxmlformats.org/officeDocument/2006/relationships/image" Target="../media/image51.gi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image" Target="../media/image44.svg"/><Relationship Id="rId3" Type="http://schemas.openxmlformats.org/officeDocument/2006/relationships/image" Target="../media/image54.tiff"/><Relationship Id="rId7" Type="http://schemas.openxmlformats.org/officeDocument/2006/relationships/image" Target="../media/image43.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microsoft.com/office/2007/relationships/hdphoto" Target="../media/hdphoto18.wdp"/><Relationship Id="rId5" Type="http://schemas.openxmlformats.org/officeDocument/2006/relationships/image" Target="../media/image33.png"/><Relationship Id="rId4" Type="http://schemas.openxmlformats.org/officeDocument/2006/relationships/image" Target="../media/image55.tiff"/></Relationships>
</file>

<file path=ppt/slides/_rels/slide25.xml.rels><?xml version="1.0" encoding="UTF-8" standalone="yes"?>
<Relationships xmlns="http://schemas.openxmlformats.org/package/2006/relationships"><Relationship Id="rId3" Type="http://schemas.openxmlformats.org/officeDocument/2006/relationships/image" Target="../media/image56.tiff"/><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58.tiff"/><Relationship Id="rId4" Type="http://schemas.openxmlformats.org/officeDocument/2006/relationships/image" Target="../media/image57.png"/></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8.svg"/></Relationships>
</file>

<file path=ppt/slides/_rels/slide27.xml.rels><?xml version="1.0" encoding="UTF-8" standalone="yes"?>
<Relationships xmlns="http://schemas.openxmlformats.org/package/2006/relationships"><Relationship Id="rId2" Type="http://schemas.openxmlformats.org/officeDocument/2006/relationships/image" Target="../media/image59.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svg"/></Relationships>
</file>

<file path=ppt/slides/_rels/slide4.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9.tiff"/><Relationship Id="rId7" Type="http://schemas.microsoft.com/office/2007/relationships/hdphoto" Target="../media/hdphoto2.wdp"/><Relationship Id="rId12" Type="http://schemas.microsoft.com/office/2007/relationships/hdphoto" Target="../media/hdphoto5.wdp"/><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13.jpg"/><Relationship Id="rId5" Type="http://schemas.microsoft.com/office/2007/relationships/hdphoto" Target="../media/hdphoto1.wdp"/><Relationship Id="rId10" Type="http://schemas.openxmlformats.org/officeDocument/2006/relationships/image" Target="../media/image12.tiff"/><Relationship Id="rId4" Type="http://schemas.openxmlformats.org/officeDocument/2006/relationships/image" Target="../media/image10.png"/><Relationship Id="rId9" Type="http://schemas.microsoft.com/office/2007/relationships/hdphoto" Target="../media/hdphoto4.wdp"/></Relationships>
</file>

<file path=ppt/slides/_rels/slide5.xml.rels><?xml version="1.0" encoding="UTF-8" standalone="yes"?>
<Relationships xmlns="http://schemas.openxmlformats.org/package/2006/relationships"><Relationship Id="rId8" Type="http://schemas.microsoft.com/office/2007/relationships/hdphoto" Target="../media/hdphoto5.wdp"/><Relationship Id="rId3" Type="http://schemas.openxmlformats.org/officeDocument/2006/relationships/image" Target="../media/image9.tiff"/><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microsoft.com/office/2007/relationships/hdphoto" Target="../media/hdphoto5.wdp"/><Relationship Id="rId3" Type="http://schemas.openxmlformats.org/officeDocument/2006/relationships/image" Target="../media/image9.tiff"/><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20.png"/><Relationship Id="rId5" Type="http://schemas.openxmlformats.org/officeDocument/2006/relationships/image" Target="../media/image17.png"/><Relationship Id="rId10" Type="http://schemas.openxmlformats.org/officeDocument/2006/relationships/image" Target="../media/image19.png"/><Relationship Id="rId4" Type="http://schemas.openxmlformats.org/officeDocument/2006/relationships/image" Target="../media/image16.png"/><Relationship Id="rId9" Type="http://schemas.openxmlformats.org/officeDocument/2006/relationships/image" Target="../media/image14.tiff"/></Relationships>
</file>

<file path=ppt/slides/_rels/slide8.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8.png"/><Relationship Id="rId7" Type="http://schemas.microsoft.com/office/2007/relationships/hdphoto" Target="../media/hdphoto8.wdp"/><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microsoft.com/office/2007/relationships/hdphoto" Target="../media/hdphoto7.wdp"/><Relationship Id="rId11" Type="http://schemas.microsoft.com/office/2007/relationships/hdphoto" Target="../media/hdphoto11.wdp"/><Relationship Id="rId5" Type="http://schemas.openxmlformats.org/officeDocument/2006/relationships/image" Target="../media/image21.png"/><Relationship Id="rId10" Type="http://schemas.microsoft.com/office/2007/relationships/hdphoto" Target="../media/hdphoto10.wdp"/><Relationship Id="rId4" Type="http://schemas.microsoft.com/office/2007/relationships/hdphoto" Target="../media/hdphoto6.wdp"/><Relationship Id="rId9" Type="http://schemas.microsoft.com/office/2007/relationships/hdphoto" Target="../media/hdphoto9.wdp"/></Relationships>
</file>

<file path=ppt/slides/_rels/slide9.xml.rels><?xml version="1.0" encoding="UTF-8" standalone="yes"?>
<Relationships xmlns="http://schemas.openxmlformats.org/package/2006/relationships"><Relationship Id="rId8" Type="http://schemas.openxmlformats.org/officeDocument/2006/relationships/image" Target="../media/image24.jpeg"/><Relationship Id="rId3" Type="http://schemas.openxmlformats.org/officeDocument/2006/relationships/image" Target="../media/image22.png"/><Relationship Id="rId7" Type="http://schemas.openxmlformats.org/officeDocument/2006/relationships/image" Target="../media/image23.jpe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microsoft.com/office/2007/relationships/hdphoto" Target="../media/hdphoto11.wdp"/><Relationship Id="rId5" Type="http://schemas.openxmlformats.org/officeDocument/2006/relationships/image" Target="../media/image18.png"/><Relationship Id="rId4" Type="http://schemas.microsoft.com/office/2007/relationships/hdphoto" Target="../media/hdphoto9.wdp"/><Relationship Id="rId9" Type="http://schemas.openxmlformats.org/officeDocument/2006/relationships/image" Target="../media/image2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E00F3-C0CD-2148-8EA4-CD2FB43FB438}"/>
              </a:ext>
            </a:extLst>
          </p:cNvPr>
          <p:cNvSpPr>
            <a:spLocks noGrp="1"/>
          </p:cNvSpPr>
          <p:nvPr>
            <p:ph type="ctrTitle"/>
          </p:nvPr>
        </p:nvSpPr>
        <p:spPr/>
        <p:txBody>
          <a:bodyPr>
            <a:normAutofit fontScale="90000"/>
          </a:bodyPr>
          <a:lstStyle/>
          <a:p>
            <a:r>
              <a:rPr lang="en-US" b="1" dirty="0"/>
              <a:t>Pseudoreplication</a:t>
            </a:r>
            <a:r>
              <a:rPr lang="en-US" dirty="0"/>
              <a:t>: </a:t>
            </a:r>
            <a:br>
              <a:rPr lang="en-US" dirty="0"/>
            </a:br>
            <a:r>
              <a:rPr lang="en-US" dirty="0"/>
              <a:t>How to avoid it in experimental design and analysis</a:t>
            </a:r>
          </a:p>
        </p:txBody>
      </p:sp>
      <p:sp>
        <p:nvSpPr>
          <p:cNvPr id="3" name="Subtitle 2">
            <a:extLst>
              <a:ext uri="{FF2B5EF4-FFF2-40B4-BE49-F238E27FC236}">
                <a16:creationId xmlns:a16="http://schemas.microsoft.com/office/drawing/2014/main" id="{20F72F1C-2A88-1F47-8CB5-9509B7D3BF39}"/>
              </a:ext>
            </a:extLst>
          </p:cNvPr>
          <p:cNvSpPr>
            <a:spLocks noGrp="1"/>
          </p:cNvSpPr>
          <p:nvPr>
            <p:ph type="subTitle" idx="1"/>
          </p:nvPr>
        </p:nvSpPr>
        <p:spPr>
          <a:xfrm>
            <a:off x="1524000" y="4640425"/>
            <a:ext cx="9144000" cy="1655762"/>
          </a:xfrm>
        </p:spPr>
        <p:txBody>
          <a:bodyPr/>
          <a:lstStyle/>
          <a:p>
            <a:r>
              <a:rPr lang="en-US" dirty="0"/>
              <a:t>Developed by Desirée De Leon &amp; </a:t>
            </a:r>
            <a:r>
              <a:rPr lang="en-US" dirty="0" err="1"/>
              <a:t>Hasse</a:t>
            </a:r>
            <a:r>
              <a:rPr lang="en-US" dirty="0"/>
              <a:t> </a:t>
            </a:r>
            <a:r>
              <a:rPr lang="en-US" dirty="0" err="1"/>
              <a:t>Walum</a:t>
            </a:r>
            <a:endParaRPr lang="en-US" dirty="0"/>
          </a:p>
          <a:p>
            <a:r>
              <a:rPr lang="en-US" dirty="0"/>
              <a:t>Data Science Talk</a:t>
            </a:r>
          </a:p>
          <a:p>
            <a:r>
              <a:rPr lang="en-US" dirty="0"/>
              <a:t>Oct 15, 2018</a:t>
            </a:r>
          </a:p>
          <a:p>
            <a:endParaRPr lang="en-US" dirty="0"/>
          </a:p>
        </p:txBody>
      </p:sp>
    </p:spTree>
    <p:extLst>
      <p:ext uri="{BB962C8B-B14F-4D97-AF65-F5344CB8AC3E}">
        <p14:creationId xmlns:p14="http://schemas.microsoft.com/office/powerpoint/2010/main" val="19407395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 name="Picture 64">
            <a:extLst>
              <a:ext uri="{FF2B5EF4-FFF2-40B4-BE49-F238E27FC236}">
                <a16:creationId xmlns:a16="http://schemas.microsoft.com/office/drawing/2014/main" id="{A76B9405-9687-8743-99CD-A9663C082B49}"/>
              </a:ext>
            </a:extLst>
          </p:cNvPr>
          <p:cNvPicPr>
            <a:picLocks noChangeAspect="1"/>
          </p:cNvPicPr>
          <p:nvPr/>
        </p:nvPicPr>
        <p:blipFill>
          <a:blip r:embed="rId3"/>
          <a:stretch>
            <a:fillRect/>
          </a:stretch>
        </p:blipFill>
        <p:spPr>
          <a:xfrm>
            <a:off x="8361397" y="1127532"/>
            <a:ext cx="2999232" cy="2999232"/>
          </a:xfrm>
          <a:prstGeom prst="rect">
            <a:avLst/>
          </a:prstGeom>
        </p:spPr>
      </p:pic>
      <p:pic>
        <p:nvPicPr>
          <p:cNvPr id="18" name="Picture 17">
            <a:extLst>
              <a:ext uri="{FF2B5EF4-FFF2-40B4-BE49-F238E27FC236}">
                <a16:creationId xmlns:a16="http://schemas.microsoft.com/office/drawing/2014/main" id="{DE825CD9-7701-C946-9C57-B6808B05E5D9}"/>
              </a:ext>
            </a:extLst>
          </p:cNvPr>
          <p:cNvPicPr>
            <a:picLocks noChangeAspect="1"/>
          </p:cNvPicPr>
          <p:nvPr/>
        </p:nvPicPr>
        <p:blipFill>
          <a:blip r:embed="rId4">
            <a:alphaModFix amt="50000"/>
            <a:extLst>
              <a:ext uri="{BEBA8EAE-BF5A-486C-A8C5-ECC9F3942E4B}">
                <a14:imgProps xmlns:a14="http://schemas.microsoft.com/office/drawing/2010/main">
                  <a14:imgLayer r:embed="rId5">
                    <a14:imgEffect>
                      <a14:backgroundRemoval t="6061" b="89773" l="1046" r="97516">
                        <a14:foregroundMark x1="5621" y1="88258" x2="5621" y2="88258"/>
                        <a14:foregroundMark x1="1046" y1="88258" x2="1046" y2="88258"/>
                        <a14:foregroundMark x1="49673" y1="6061" x2="49673" y2="6061"/>
                        <a14:foregroundMark x1="93595" y1="88258" x2="93595" y2="88258"/>
                        <a14:foregroundMark x1="97516" y1="89015" x2="97516" y2="89015"/>
                      </a14:backgroundRemoval>
                    </a14:imgEffect>
                  </a14:imgLayer>
                </a14:imgProps>
              </a:ext>
            </a:extLst>
          </a:blip>
          <a:stretch>
            <a:fillRect/>
          </a:stretch>
        </p:blipFill>
        <p:spPr>
          <a:xfrm>
            <a:off x="926669" y="2010395"/>
            <a:ext cx="3200400" cy="1097280"/>
          </a:xfrm>
          <a:prstGeom prst="rect">
            <a:avLst/>
          </a:prstGeom>
        </p:spPr>
      </p:pic>
      <p:sp>
        <p:nvSpPr>
          <p:cNvPr id="34" name="TextBox 33">
            <a:extLst>
              <a:ext uri="{FF2B5EF4-FFF2-40B4-BE49-F238E27FC236}">
                <a16:creationId xmlns:a16="http://schemas.microsoft.com/office/drawing/2014/main" id="{DAA2F482-65CC-6F45-94F7-87443AC6BE46}"/>
              </a:ext>
            </a:extLst>
          </p:cNvPr>
          <p:cNvSpPr txBox="1"/>
          <p:nvPr/>
        </p:nvSpPr>
        <p:spPr>
          <a:xfrm>
            <a:off x="2348178" y="3029493"/>
            <a:ext cx="330809" cy="369332"/>
          </a:xfrm>
          <a:prstGeom prst="rect">
            <a:avLst/>
          </a:prstGeom>
          <a:noFill/>
        </p:spPr>
        <p:txBody>
          <a:bodyPr wrap="square" rtlCol="0">
            <a:spAutoFit/>
          </a:bodyPr>
          <a:lstStyle/>
          <a:p>
            <a:r>
              <a:rPr lang="en-US" dirty="0"/>
              <a:t>µ</a:t>
            </a:r>
          </a:p>
        </p:txBody>
      </p:sp>
      <p:pic>
        <p:nvPicPr>
          <p:cNvPr id="13" name="Picture 12">
            <a:extLst>
              <a:ext uri="{FF2B5EF4-FFF2-40B4-BE49-F238E27FC236}">
                <a16:creationId xmlns:a16="http://schemas.microsoft.com/office/drawing/2014/main" id="{701B0F25-6DDB-8C4E-82DC-B9B277BED356}"/>
              </a:ext>
            </a:extLst>
          </p:cNvPr>
          <p:cNvPicPr>
            <a:picLocks noChangeAspect="1"/>
          </p:cNvPicPr>
          <p:nvPr/>
        </p:nvPicPr>
        <p:blipFill>
          <a:blip r:embed="rId6">
            <a:alphaModFix amt="50000"/>
            <a:extLst>
              <a:ext uri="{BEBA8EAE-BF5A-486C-A8C5-ECC9F3942E4B}">
                <a14:imgProps xmlns:a14="http://schemas.microsoft.com/office/drawing/2010/main">
                  <a14:imgLayer r:embed="rId7">
                    <a14:imgEffect>
                      <a14:backgroundRemoval t="9091" b="89773" l="1569" r="96993">
                        <a14:foregroundMark x1="6797" y1="89015" x2="6797" y2="89015"/>
                        <a14:foregroundMark x1="1699" y1="88258" x2="1699" y2="88258"/>
                        <a14:foregroundMark x1="48235" y1="10606" x2="48235" y2="10606"/>
                        <a14:foregroundMark x1="50065" y1="9091" x2="50065" y2="9091"/>
                        <a14:foregroundMark x1="93203" y1="89015" x2="93203" y2="89015"/>
                        <a14:foregroundMark x1="96993" y1="89015" x2="96993" y2="89015"/>
                      </a14:backgroundRemoval>
                    </a14:imgEffect>
                  </a14:imgLayer>
                </a14:imgProps>
              </a:ext>
            </a:extLst>
          </a:blip>
          <a:stretch>
            <a:fillRect/>
          </a:stretch>
        </p:blipFill>
        <p:spPr>
          <a:xfrm>
            <a:off x="926216" y="2013401"/>
            <a:ext cx="3200383" cy="1097280"/>
          </a:xfrm>
          <a:prstGeom prst="rect">
            <a:avLst/>
          </a:prstGeom>
        </p:spPr>
      </p:pic>
      <p:cxnSp>
        <p:nvCxnSpPr>
          <p:cNvPr id="21" name="Straight Connector 20">
            <a:extLst>
              <a:ext uri="{FF2B5EF4-FFF2-40B4-BE49-F238E27FC236}">
                <a16:creationId xmlns:a16="http://schemas.microsoft.com/office/drawing/2014/main" id="{7D96D45C-B907-5440-8DB7-F551C26F38BE}"/>
              </a:ext>
            </a:extLst>
          </p:cNvPr>
          <p:cNvCxnSpPr>
            <a:cxnSpLocks/>
          </p:cNvCxnSpPr>
          <p:nvPr/>
        </p:nvCxnSpPr>
        <p:spPr>
          <a:xfrm>
            <a:off x="2510451" y="2036021"/>
            <a:ext cx="0" cy="1071654"/>
          </a:xfrm>
          <a:prstGeom prst="line">
            <a:avLst/>
          </a:prstGeom>
          <a:ln w="19050"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7" name="Straight Arrow Connector 56">
            <a:extLst>
              <a:ext uri="{FF2B5EF4-FFF2-40B4-BE49-F238E27FC236}">
                <a16:creationId xmlns:a16="http://schemas.microsoft.com/office/drawing/2014/main" id="{1AC3509F-CCB4-7D40-9F06-4492F95AB5E1}"/>
              </a:ext>
            </a:extLst>
          </p:cNvPr>
          <p:cNvCxnSpPr>
            <a:cxnSpLocks/>
          </p:cNvCxnSpPr>
          <p:nvPr/>
        </p:nvCxnSpPr>
        <p:spPr>
          <a:xfrm>
            <a:off x="2494205" y="3378124"/>
            <a:ext cx="0" cy="146304"/>
          </a:xfrm>
          <a:prstGeom prst="straightConnector1">
            <a:avLst/>
          </a:prstGeom>
          <a:ln w="19050">
            <a:solidFill>
              <a:srgbClr val="EFB0C6"/>
            </a:solidFill>
            <a:tailEnd type="triangle"/>
          </a:ln>
        </p:spPr>
        <p:style>
          <a:lnRef idx="1">
            <a:schemeClr val="accent1"/>
          </a:lnRef>
          <a:fillRef idx="0">
            <a:schemeClr val="accent1"/>
          </a:fillRef>
          <a:effectRef idx="0">
            <a:schemeClr val="accent1"/>
          </a:effectRef>
          <a:fontRef idx="minor">
            <a:schemeClr val="tx1"/>
          </a:fontRef>
        </p:style>
      </p:cxnSp>
      <p:grpSp>
        <p:nvGrpSpPr>
          <p:cNvPr id="173" name="Group 172">
            <a:extLst>
              <a:ext uri="{FF2B5EF4-FFF2-40B4-BE49-F238E27FC236}">
                <a16:creationId xmlns:a16="http://schemas.microsoft.com/office/drawing/2014/main" id="{4B677D64-A7A1-A94D-8D6F-8A9DA49C2DC5}"/>
              </a:ext>
            </a:extLst>
          </p:cNvPr>
          <p:cNvGrpSpPr/>
          <p:nvPr/>
        </p:nvGrpSpPr>
        <p:grpSpPr>
          <a:xfrm>
            <a:off x="1183159" y="3600379"/>
            <a:ext cx="1590151" cy="386646"/>
            <a:chOff x="1183159" y="3600379"/>
            <a:chExt cx="1590151" cy="386646"/>
          </a:xfrm>
        </p:grpSpPr>
        <p:sp>
          <p:nvSpPr>
            <p:cNvPr id="55" name="TextBox 54">
              <a:extLst>
                <a:ext uri="{FF2B5EF4-FFF2-40B4-BE49-F238E27FC236}">
                  <a16:creationId xmlns:a16="http://schemas.microsoft.com/office/drawing/2014/main" id="{3F54D715-44A3-8C48-A89E-4EF072A9E3DF}"/>
                </a:ext>
              </a:extLst>
            </p:cNvPr>
            <p:cNvSpPr txBox="1"/>
            <p:nvPr/>
          </p:nvSpPr>
          <p:spPr>
            <a:xfrm>
              <a:off x="1183159" y="3617693"/>
              <a:ext cx="725498" cy="369332"/>
            </a:xfrm>
            <a:prstGeom prst="rect">
              <a:avLst/>
            </a:prstGeom>
            <a:noFill/>
          </p:spPr>
          <p:txBody>
            <a:bodyPr wrap="square" rtlCol="0">
              <a:spAutoFit/>
            </a:bodyPr>
            <a:lstStyle/>
            <a:p>
              <a:r>
                <a:rPr lang="en-US" dirty="0"/>
                <a:t>N=10</a:t>
              </a:r>
            </a:p>
          </p:txBody>
        </p:sp>
        <p:grpSp>
          <p:nvGrpSpPr>
            <p:cNvPr id="24" name="Group 23">
              <a:extLst>
                <a:ext uri="{FF2B5EF4-FFF2-40B4-BE49-F238E27FC236}">
                  <a16:creationId xmlns:a16="http://schemas.microsoft.com/office/drawing/2014/main" id="{F2A85333-E9BB-EA49-AE51-E40426EA0764}"/>
                </a:ext>
              </a:extLst>
            </p:cNvPr>
            <p:cNvGrpSpPr/>
            <p:nvPr/>
          </p:nvGrpSpPr>
          <p:grpSpPr>
            <a:xfrm>
              <a:off x="2142817" y="3600379"/>
              <a:ext cx="630493" cy="338254"/>
              <a:chOff x="2072235" y="3917872"/>
              <a:chExt cx="943819" cy="506350"/>
            </a:xfrm>
          </p:grpSpPr>
          <p:sp>
            <p:nvSpPr>
              <p:cNvPr id="60" name="Oval 59">
                <a:extLst>
                  <a:ext uri="{FF2B5EF4-FFF2-40B4-BE49-F238E27FC236}">
                    <a16:creationId xmlns:a16="http://schemas.microsoft.com/office/drawing/2014/main" id="{AEA8C8D1-20E5-8043-930D-8860313644D9}"/>
                  </a:ext>
                </a:extLst>
              </p:cNvPr>
              <p:cNvSpPr>
                <a:spLocks noChangeAspect="1"/>
              </p:cNvSpPr>
              <p:nvPr/>
            </p:nvSpPr>
            <p:spPr>
              <a:xfrm flipH="1">
                <a:off x="2270218" y="4275412"/>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61" name="Oval 60">
                <a:extLst>
                  <a:ext uri="{FF2B5EF4-FFF2-40B4-BE49-F238E27FC236}">
                    <a16:creationId xmlns:a16="http://schemas.microsoft.com/office/drawing/2014/main" id="{E3078FB4-04CC-514E-B34D-C3DA1729B04C}"/>
                  </a:ext>
                </a:extLst>
              </p:cNvPr>
              <p:cNvSpPr>
                <a:spLocks noChangeAspect="1"/>
              </p:cNvSpPr>
              <p:nvPr/>
            </p:nvSpPr>
            <p:spPr>
              <a:xfrm flipH="1">
                <a:off x="2270218" y="4097327"/>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62" name="Oval 61">
                <a:extLst>
                  <a:ext uri="{FF2B5EF4-FFF2-40B4-BE49-F238E27FC236}">
                    <a16:creationId xmlns:a16="http://schemas.microsoft.com/office/drawing/2014/main" id="{A3223DD2-0EA4-E74B-ADFB-66A448646D9A}"/>
                  </a:ext>
                </a:extLst>
              </p:cNvPr>
              <p:cNvSpPr>
                <a:spLocks noChangeAspect="1"/>
              </p:cNvSpPr>
              <p:nvPr/>
            </p:nvSpPr>
            <p:spPr>
              <a:xfrm flipH="1">
                <a:off x="2459888" y="4276032"/>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64" name="Oval 63">
                <a:extLst>
                  <a:ext uri="{FF2B5EF4-FFF2-40B4-BE49-F238E27FC236}">
                    <a16:creationId xmlns:a16="http://schemas.microsoft.com/office/drawing/2014/main" id="{DB60D1C8-2D39-5548-A10E-472CB2198C20}"/>
                  </a:ext>
                </a:extLst>
              </p:cNvPr>
              <p:cNvSpPr>
                <a:spLocks noChangeAspect="1"/>
              </p:cNvSpPr>
              <p:nvPr/>
            </p:nvSpPr>
            <p:spPr>
              <a:xfrm flipH="1">
                <a:off x="2459888" y="4096663"/>
                <a:ext cx="155968" cy="147242"/>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67" name="Oval 66">
                <a:extLst>
                  <a:ext uri="{FF2B5EF4-FFF2-40B4-BE49-F238E27FC236}">
                    <a16:creationId xmlns:a16="http://schemas.microsoft.com/office/drawing/2014/main" id="{5631DB2B-B98B-B04B-BD87-3F887305E3B5}"/>
                  </a:ext>
                </a:extLst>
              </p:cNvPr>
              <p:cNvSpPr>
                <a:spLocks noChangeAspect="1"/>
              </p:cNvSpPr>
              <p:nvPr/>
            </p:nvSpPr>
            <p:spPr>
              <a:xfrm flipH="1">
                <a:off x="2650115" y="4275914"/>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68" name="Oval 67">
                <a:extLst>
                  <a:ext uri="{FF2B5EF4-FFF2-40B4-BE49-F238E27FC236}">
                    <a16:creationId xmlns:a16="http://schemas.microsoft.com/office/drawing/2014/main" id="{42F9441A-1343-9B46-8716-6505B946B8AC}"/>
                  </a:ext>
                </a:extLst>
              </p:cNvPr>
              <p:cNvSpPr>
                <a:spLocks noChangeAspect="1"/>
              </p:cNvSpPr>
              <p:nvPr/>
            </p:nvSpPr>
            <p:spPr>
              <a:xfrm flipH="1">
                <a:off x="2857377" y="4096333"/>
                <a:ext cx="155968" cy="147242"/>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91" name="Oval 90">
                <a:extLst>
                  <a:ext uri="{FF2B5EF4-FFF2-40B4-BE49-F238E27FC236}">
                    <a16:creationId xmlns:a16="http://schemas.microsoft.com/office/drawing/2014/main" id="{2E988CDB-5646-E943-93A0-025A55F04F53}"/>
                  </a:ext>
                </a:extLst>
              </p:cNvPr>
              <p:cNvSpPr>
                <a:spLocks noChangeAspect="1"/>
              </p:cNvSpPr>
              <p:nvPr/>
            </p:nvSpPr>
            <p:spPr>
              <a:xfrm flipH="1">
                <a:off x="2459888" y="3917872"/>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92" name="Oval 91">
                <a:extLst>
                  <a:ext uri="{FF2B5EF4-FFF2-40B4-BE49-F238E27FC236}">
                    <a16:creationId xmlns:a16="http://schemas.microsoft.com/office/drawing/2014/main" id="{787CD35D-8F40-9347-8525-47BA3DDF117C}"/>
                  </a:ext>
                </a:extLst>
              </p:cNvPr>
              <p:cNvSpPr>
                <a:spLocks noChangeAspect="1"/>
              </p:cNvSpPr>
              <p:nvPr/>
            </p:nvSpPr>
            <p:spPr>
              <a:xfrm flipH="1">
                <a:off x="2072235" y="4275861"/>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93" name="Oval 92">
                <a:extLst>
                  <a:ext uri="{FF2B5EF4-FFF2-40B4-BE49-F238E27FC236}">
                    <a16:creationId xmlns:a16="http://schemas.microsoft.com/office/drawing/2014/main" id="{949D7B70-B89C-9344-B9F5-82DE1D2035C9}"/>
                  </a:ext>
                </a:extLst>
              </p:cNvPr>
              <p:cNvSpPr>
                <a:spLocks noChangeAspect="1"/>
              </p:cNvSpPr>
              <p:nvPr/>
            </p:nvSpPr>
            <p:spPr>
              <a:xfrm flipH="1">
                <a:off x="2860086" y="4276981"/>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grpSp>
      </p:grpSp>
      <p:sp>
        <p:nvSpPr>
          <p:cNvPr id="103" name="TextBox 102">
            <a:extLst>
              <a:ext uri="{FF2B5EF4-FFF2-40B4-BE49-F238E27FC236}">
                <a16:creationId xmlns:a16="http://schemas.microsoft.com/office/drawing/2014/main" id="{AF34ADB6-967E-4640-A325-5BDB12CE5451}"/>
              </a:ext>
            </a:extLst>
          </p:cNvPr>
          <p:cNvSpPr txBox="1"/>
          <p:nvPr/>
        </p:nvSpPr>
        <p:spPr>
          <a:xfrm>
            <a:off x="1174841" y="4093873"/>
            <a:ext cx="725498" cy="369332"/>
          </a:xfrm>
          <a:prstGeom prst="rect">
            <a:avLst/>
          </a:prstGeom>
          <a:noFill/>
        </p:spPr>
        <p:txBody>
          <a:bodyPr wrap="square" rtlCol="0">
            <a:spAutoFit/>
          </a:bodyPr>
          <a:lstStyle/>
          <a:p>
            <a:r>
              <a:rPr lang="en-US" dirty="0"/>
              <a:t>N=10</a:t>
            </a:r>
          </a:p>
        </p:txBody>
      </p:sp>
      <p:grpSp>
        <p:nvGrpSpPr>
          <p:cNvPr id="104" name="Group 103">
            <a:extLst>
              <a:ext uri="{FF2B5EF4-FFF2-40B4-BE49-F238E27FC236}">
                <a16:creationId xmlns:a16="http://schemas.microsoft.com/office/drawing/2014/main" id="{940F8B44-5FDC-5B4B-B6F7-2808D64C77E2}"/>
              </a:ext>
            </a:extLst>
          </p:cNvPr>
          <p:cNvGrpSpPr/>
          <p:nvPr/>
        </p:nvGrpSpPr>
        <p:grpSpPr>
          <a:xfrm>
            <a:off x="2014220" y="4188256"/>
            <a:ext cx="757698" cy="228597"/>
            <a:chOff x="5408788" y="4155890"/>
            <a:chExt cx="1134238" cy="342199"/>
          </a:xfrm>
        </p:grpSpPr>
        <p:sp>
          <p:nvSpPr>
            <p:cNvPr id="105" name="Oval 104">
              <a:extLst>
                <a:ext uri="{FF2B5EF4-FFF2-40B4-BE49-F238E27FC236}">
                  <a16:creationId xmlns:a16="http://schemas.microsoft.com/office/drawing/2014/main" id="{619DF958-3CD3-5D4D-A6F7-6971AE18F110}"/>
                </a:ext>
              </a:extLst>
            </p:cNvPr>
            <p:cNvSpPr>
              <a:spLocks noChangeAspect="1"/>
            </p:cNvSpPr>
            <p:nvPr/>
          </p:nvSpPr>
          <p:spPr>
            <a:xfrm flipH="1">
              <a:off x="5797190" y="4349034"/>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id="{21B0CAC7-E792-334D-A430-DDA0F2B1D0F1}"/>
                </a:ext>
              </a:extLst>
            </p:cNvPr>
            <p:cNvSpPr>
              <a:spLocks noChangeAspect="1"/>
            </p:cNvSpPr>
            <p:nvPr/>
          </p:nvSpPr>
          <p:spPr>
            <a:xfrm flipH="1">
              <a:off x="5797190" y="4162639"/>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CB598781-0920-164C-9DEE-32E8E175472E}"/>
                </a:ext>
              </a:extLst>
            </p:cNvPr>
            <p:cNvSpPr>
              <a:spLocks noChangeAspect="1"/>
            </p:cNvSpPr>
            <p:nvPr/>
          </p:nvSpPr>
          <p:spPr>
            <a:xfrm flipH="1">
              <a:off x="5986860" y="4350849"/>
              <a:ext cx="155967"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75464A4A-BABB-C942-8BF1-8F0C3C69DF7F}"/>
                </a:ext>
              </a:extLst>
            </p:cNvPr>
            <p:cNvSpPr>
              <a:spLocks noChangeAspect="1"/>
            </p:cNvSpPr>
            <p:nvPr/>
          </p:nvSpPr>
          <p:spPr>
            <a:xfrm flipH="1">
              <a:off x="5986860" y="4157222"/>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81ED6460-5FA8-5B4D-B0BD-B4EB1CDE04FF}"/>
                </a:ext>
              </a:extLst>
            </p:cNvPr>
            <p:cNvSpPr>
              <a:spLocks noChangeAspect="1"/>
            </p:cNvSpPr>
            <p:nvPr/>
          </p:nvSpPr>
          <p:spPr>
            <a:xfrm flipH="1">
              <a:off x="6187361" y="4347109"/>
              <a:ext cx="155967"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a:extLst>
                <a:ext uri="{FF2B5EF4-FFF2-40B4-BE49-F238E27FC236}">
                  <a16:creationId xmlns:a16="http://schemas.microsoft.com/office/drawing/2014/main" id="{FC4AD7D8-58AB-FC45-9164-DBA23E319385}"/>
                </a:ext>
              </a:extLst>
            </p:cNvPr>
            <p:cNvSpPr>
              <a:spLocks noChangeAspect="1"/>
            </p:cNvSpPr>
            <p:nvPr/>
          </p:nvSpPr>
          <p:spPr>
            <a:xfrm flipH="1">
              <a:off x="6176530" y="4155890"/>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a16="http://schemas.microsoft.com/office/drawing/2014/main" id="{FDF93C06-7786-3D42-837F-8C42D3563D3F}"/>
                </a:ext>
              </a:extLst>
            </p:cNvPr>
            <p:cNvSpPr>
              <a:spLocks noChangeAspect="1"/>
            </p:cNvSpPr>
            <p:nvPr/>
          </p:nvSpPr>
          <p:spPr>
            <a:xfrm flipH="1">
              <a:off x="5408788" y="4349535"/>
              <a:ext cx="155968"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a16="http://schemas.microsoft.com/office/drawing/2014/main" id="{0FBE1AB6-A59D-1C4F-AC08-CAEEBF80C0D1}"/>
                </a:ext>
              </a:extLst>
            </p:cNvPr>
            <p:cNvSpPr>
              <a:spLocks noChangeAspect="1"/>
            </p:cNvSpPr>
            <p:nvPr/>
          </p:nvSpPr>
          <p:spPr>
            <a:xfrm flipH="1">
              <a:off x="5599207" y="4349484"/>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C8FB7056-AF3E-084B-AC65-FE145D88A1D4}"/>
                </a:ext>
              </a:extLst>
            </p:cNvPr>
            <p:cNvSpPr>
              <a:spLocks noChangeAspect="1"/>
            </p:cNvSpPr>
            <p:nvPr/>
          </p:nvSpPr>
          <p:spPr>
            <a:xfrm flipH="1">
              <a:off x="6387059" y="4347045"/>
              <a:ext cx="155967"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0" name="Picture 19">
            <a:extLst>
              <a:ext uri="{FF2B5EF4-FFF2-40B4-BE49-F238E27FC236}">
                <a16:creationId xmlns:a16="http://schemas.microsoft.com/office/drawing/2014/main" id="{A961C527-0FC8-E14C-A0B2-CB5FC78C47D6}"/>
              </a:ext>
            </a:extLst>
          </p:cNvPr>
          <p:cNvPicPr>
            <a:picLocks noChangeAspect="1"/>
          </p:cNvPicPr>
          <p:nvPr/>
        </p:nvPicPr>
        <p:blipFill>
          <a:blip r:embed="rId3"/>
          <a:stretch>
            <a:fillRect/>
          </a:stretch>
        </p:blipFill>
        <p:spPr>
          <a:xfrm>
            <a:off x="8317331" y="1084254"/>
            <a:ext cx="2999232" cy="2999232"/>
          </a:xfrm>
          <a:prstGeom prst="rect">
            <a:avLst/>
          </a:prstGeom>
        </p:spPr>
      </p:pic>
      <p:pic>
        <p:nvPicPr>
          <p:cNvPr id="23" name="Picture 22">
            <a:extLst>
              <a:ext uri="{FF2B5EF4-FFF2-40B4-BE49-F238E27FC236}">
                <a16:creationId xmlns:a16="http://schemas.microsoft.com/office/drawing/2014/main" id="{0654F42E-4543-724C-BC1C-38DF8658A326}"/>
              </a:ext>
            </a:extLst>
          </p:cNvPr>
          <p:cNvPicPr>
            <a:picLocks noChangeAspect="1"/>
          </p:cNvPicPr>
          <p:nvPr/>
        </p:nvPicPr>
        <p:blipFill>
          <a:blip r:embed="rId8"/>
          <a:stretch>
            <a:fillRect/>
          </a:stretch>
        </p:blipFill>
        <p:spPr>
          <a:xfrm>
            <a:off x="8347864" y="1105600"/>
            <a:ext cx="2999232" cy="2999232"/>
          </a:xfrm>
          <a:prstGeom prst="rect">
            <a:avLst/>
          </a:prstGeom>
        </p:spPr>
      </p:pic>
      <p:grpSp>
        <p:nvGrpSpPr>
          <p:cNvPr id="125" name="Group 124">
            <a:extLst>
              <a:ext uri="{FF2B5EF4-FFF2-40B4-BE49-F238E27FC236}">
                <a16:creationId xmlns:a16="http://schemas.microsoft.com/office/drawing/2014/main" id="{2918F3B2-830A-E843-B4EC-6FE3EF561702}"/>
              </a:ext>
            </a:extLst>
          </p:cNvPr>
          <p:cNvGrpSpPr/>
          <p:nvPr/>
        </p:nvGrpSpPr>
        <p:grpSpPr>
          <a:xfrm>
            <a:off x="4969659" y="1600466"/>
            <a:ext cx="3045063" cy="2177240"/>
            <a:chOff x="8136987" y="1480771"/>
            <a:chExt cx="3045063" cy="2177240"/>
          </a:xfrm>
        </p:grpSpPr>
        <p:grpSp>
          <p:nvGrpSpPr>
            <p:cNvPr id="126" name="Group 125">
              <a:extLst>
                <a:ext uri="{FF2B5EF4-FFF2-40B4-BE49-F238E27FC236}">
                  <a16:creationId xmlns:a16="http://schemas.microsoft.com/office/drawing/2014/main" id="{B3CB7B53-DCFD-3142-A89D-3557C6FD2086}"/>
                </a:ext>
              </a:extLst>
            </p:cNvPr>
            <p:cNvGrpSpPr/>
            <p:nvPr/>
          </p:nvGrpSpPr>
          <p:grpSpPr>
            <a:xfrm>
              <a:off x="8136987" y="1480771"/>
              <a:ext cx="3045063" cy="369332"/>
              <a:chOff x="8136987" y="1480771"/>
              <a:chExt cx="3045063" cy="369332"/>
            </a:xfrm>
          </p:grpSpPr>
          <p:sp>
            <p:nvSpPr>
              <p:cNvPr id="175" name="TextBox 174">
                <a:extLst>
                  <a:ext uri="{FF2B5EF4-FFF2-40B4-BE49-F238E27FC236}">
                    <a16:creationId xmlns:a16="http://schemas.microsoft.com/office/drawing/2014/main" id="{218EFE4D-06FB-0F4C-9B9F-5B19CC5B49B9}"/>
                  </a:ext>
                </a:extLst>
              </p:cNvPr>
              <p:cNvSpPr txBox="1"/>
              <p:nvPr/>
            </p:nvSpPr>
            <p:spPr>
              <a:xfrm>
                <a:off x="8136987" y="1480771"/>
                <a:ext cx="3045063" cy="369332"/>
              </a:xfrm>
              <a:prstGeom prst="rect">
                <a:avLst/>
              </a:prstGeom>
              <a:noFill/>
            </p:spPr>
            <p:txBody>
              <a:bodyPr wrap="square" rtlCol="0">
                <a:spAutoFit/>
              </a:bodyPr>
              <a:lstStyle/>
              <a:p>
                <a:r>
                  <a:rPr lang="en-US" b="1" dirty="0"/>
                  <a:t>Study 		 p-values</a:t>
                </a:r>
              </a:p>
            </p:txBody>
          </p:sp>
          <p:cxnSp>
            <p:nvCxnSpPr>
              <p:cNvPr id="176" name="Straight Connector 175">
                <a:extLst>
                  <a:ext uri="{FF2B5EF4-FFF2-40B4-BE49-F238E27FC236}">
                    <a16:creationId xmlns:a16="http://schemas.microsoft.com/office/drawing/2014/main" id="{08719F05-7557-2E45-A08D-592772173633}"/>
                  </a:ext>
                </a:extLst>
              </p:cNvPr>
              <p:cNvCxnSpPr>
                <a:cxnSpLocks/>
              </p:cNvCxnSpPr>
              <p:nvPr/>
            </p:nvCxnSpPr>
            <p:spPr>
              <a:xfrm>
                <a:off x="8184630" y="1850103"/>
                <a:ext cx="2743199" cy="0"/>
              </a:xfrm>
              <a:prstGeom prst="line">
                <a:avLst/>
              </a:prstGeom>
            </p:spPr>
            <p:style>
              <a:lnRef idx="1">
                <a:schemeClr val="dk1"/>
              </a:lnRef>
              <a:fillRef idx="0">
                <a:schemeClr val="dk1"/>
              </a:fillRef>
              <a:effectRef idx="0">
                <a:schemeClr val="dk1"/>
              </a:effectRef>
              <a:fontRef idx="minor">
                <a:schemeClr val="tx1"/>
              </a:fontRef>
            </p:style>
          </p:cxnSp>
        </p:grpSp>
        <p:sp>
          <p:nvSpPr>
            <p:cNvPr id="127" name="TextBox 126">
              <a:extLst>
                <a:ext uri="{FF2B5EF4-FFF2-40B4-BE49-F238E27FC236}">
                  <a16:creationId xmlns:a16="http://schemas.microsoft.com/office/drawing/2014/main" id="{16F36E60-F1EE-5941-A789-F74C6BCBDFDB}"/>
                </a:ext>
              </a:extLst>
            </p:cNvPr>
            <p:cNvSpPr txBox="1"/>
            <p:nvPr/>
          </p:nvSpPr>
          <p:spPr>
            <a:xfrm>
              <a:off x="8314760" y="1948818"/>
              <a:ext cx="2613069" cy="369332"/>
            </a:xfrm>
            <a:prstGeom prst="rect">
              <a:avLst/>
            </a:prstGeom>
            <a:noFill/>
          </p:spPr>
          <p:txBody>
            <a:bodyPr wrap="square" rtlCol="0">
              <a:spAutoFit/>
            </a:bodyPr>
            <a:lstStyle/>
            <a:p>
              <a:r>
                <a:rPr lang="en-US" dirty="0"/>
                <a:t>1		0.67</a:t>
              </a:r>
            </a:p>
          </p:txBody>
        </p:sp>
        <p:sp>
          <p:nvSpPr>
            <p:cNvPr id="128" name="TextBox 127">
              <a:extLst>
                <a:ext uri="{FF2B5EF4-FFF2-40B4-BE49-F238E27FC236}">
                  <a16:creationId xmlns:a16="http://schemas.microsoft.com/office/drawing/2014/main" id="{82938C75-A0B1-6644-91B9-0AE5013F8F7A}"/>
                </a:ext>
              </a:extLst>
            </p:cNvPr>
            <p:cNvSpPr txBox="1"/>
            <p:nvPr/>
          </p:nvSpPr>
          <p:spPr>
            <a:xfrm>
              <a:off x="8311540" y="2242673"/>
              <a:ext cx="2613069" cy="369332"/>
            </a:xfrm>
            <a:prstGeom prst="rect">
              <a:avLst/>
            </a:prstGeom>
            <a:noFill/>
          </p:spPr>
          <p:txBody>
            <a:bodyPr wrap="square" rtlCol="0">
              <a:spAutoFit/>
            </a:bodyPr>
            <a:lstStyle/>
            <a:p>
              <a:r>
                <a:rPr lang="en-US" dirty="0"/>
                <a:t>2		0.04</a:t>
              </a:r>
            </a:p>
          </p:txBody>
        </p:sp>
        <p:sp>
          <p:nvSpPr>
            <p:cNvPr id="169" name="TextBox 168">
              <a:extLst>
                <a:ext uri="{FF2B5EF4-FFF2-40B4-BE49-F238E27FC236}">
                  <a16:creationId xmlns:a16="http://schemas.microsoft.com/office/drawing/2014/main" id="{F7476B56-2268-FB43-B423-23C262E2824F}"/>
                </a:ext>
              </a:extLst>
            </p:cNvPr>
            <p:cNvSpPr txBox="1"/>
            <p:nvPr/>
          </p:nvSpPr>
          <p:spPr>
            <a:xfrm>
              <a:off x="8307740" y="2548979"/>
              <a:ext cx="2613069" cy="369332"/>
            </a:xfrm>
            <a:prstGeom prst="rect">
              <a:avLst/>
            </a:prstGeom>
            <a:noFill/>
          </p:spPr>
          <p:txBody>
            <a:bodyPr wrap="square" rtlCol="0">
              <a:spAutoFit/>
            </a:bodyPr>
            <a:lstStyle/>
            <a:p>
              <a:r>
                <a:rPr lang="en-US" dirty="0"/>
                <a:t>3		0.24</a:t>
              </a:r>
            </a:p>
          </p:txBody>
        </p:sp>
        <p:sp>
          <p:nvSpPr>
            <p:cNvPr id="174" name="TextBox 173">
              <a:extLst>
                <a:ext uri="{FF2B5EF4-FFF2-40B4-BE49-F238E27FC236}">
                  <a16:creationId xmlns:a16="http://schemas.microsoft.com/office/drawing/2014/main" id="{D54B5511-B0B9-CB48-B5F7-9597B9331436}"/>
                </a:ext>
              </a:extLst>
            </p:cNvPr>
            <p:cNvSpPr txBox="1"/>
            <p:nvPr/>
          </p:nvSpPr>
          <p:spPr>
            <a:xfrm>
              <a:off x="8334959" y="2859266"/>
              <a:ext cx="2613069" cy="798745"/>
            </a:xfrm>
            <a:prstGeom prst="rect">
              <a:avLst/>
            </a:prstGeom>
            <a:noFill/>
          </p:spPr>
          <p:txBody>
            <a:bodyPr wrap="square" rtlCol="0" anchor="t">
              <a:spAutoFit/>
            </a:bodyPr>
            <a:lstStyle/>
            <a:p>
              <a:pPr>
                <a:lnSpc>
                  <a:spcPts val="1280"/>
                </a:lnSpc>
              </a:pPr>
              <a:r>
                <a:rPr lang="en-US" sz="2400" b="1" dirty="0"/>
                <a:t>.		   .</a:t>
              </a:r>
            </a:p>
            <a:p>
              <a:pPr>
                <a:lnSpc>
                  <a:spcPts val="1280"/>
                </a:lnSpc>
              </a:pPr>
              <a:r>
                <a:rPr lang="en-US" sz="2400" b="1" dirty="0"/>
                <a:t>.		   .</a:t>
              </a:r>
            </a:p>
            <a:p>
              <a:pPr>
                <a:lnSpc>
                  <a:spcPts val="1280"/>
                </a:lnSpc>
              </a:pPr>
              <a:r>
                <a:rPr lang="en-US" sz="2400" b="1" dirty="0"/>
                <a:t>.		   .              	</a:t>
              </a:r>
            </a:p>
          </p:txBody>
        </p:sp>
      </p:grpSp>
      <p:grpSp>
        <p:nvGrpSpPr>
          <p:cNvPr id="177" name="Group 176">
            <a:extLst>
              <a:ext uri="{FF2B5EF4-FFF2-40B4-BE49-F238E27FC236}">
                <a16:creationId xmlns:a16="http://schemas.microsoft.com/office/drawing/2014/main" id="{AD85C825-E807-6A4B-8924-CB8DEC3E3A66}"/>
              </a:ext>
            </a:extLst>
          </p:cNvPr>
          <p:cNvGrpSpPr/>
          <p:nvPr/>
        </p:nvGrpSpPr>
        <p:grpSpPr>
          <a:xfrm>
            <a:off x="4131527" y="3310883"/>
            <a:ext cx="2127937" cy="2680089"/>
            <a:chOff x="7707837" y="1480771"/>
            <a:chExt cx="2127937" cy="4703017"/>
          </a:xfrm>
        </p:grpSpPr>
        <p:grpSp>
          <p:nvGrpSpPr>
            <p:cNvPr id="178" name="Group 177">
              <a:extLst>
                <a:ext uri="{FF2B5EF4-FFF2-40B4-BE49-F238E27FC236}">
                  <a16:creationId xmlns:a16="http://schemas.microsoft.com/office/drawing/2014/main" id="{9C31EA9A-C816-F24E-942B-76DB48CB2346}"/>
                </a:ext>
              </a:extLst>
            </p:cNvPr>
            <p:cNvGrpSpPr/>
            <p:nvPr/>
          </p:nvGrpSpPr>
          <p:grpSpPr>
            <a:xfrm>
              <a:off x="7707837" y="1480771"/>
              <a:ext cx="627122" cy="4703017"/>
              <a:chOff x="7707837" y="1480771"/>
              <a:chExt cx="627122" cy="4703017"/>
            </a:xfrm>
          </p:grpSpPr>
          <p:sp>
            <p:nvSpPr>
              <p:cNvPr id="180" name="Right Bracket 179">
                <a:extLst>
                  <a:ext uri="{FF2B5EF4-FFF2-40B4-BE49-F238E27FC236}">
                    <a16:creationId xmlns:a16="http://schemas.microsoft.com/office/drawing/2014/main" id="{F98DC544-EACE-FB48-8897-F766CD0703C5}"/>
                  </a:ext>
                </a:extLst>
              </p:cNvPr>
              <p:cNvSpPr/>
              <p:nvPr/>
            </p:nvSpPr>
            <p:spPr>
              <a:xfrm>
                <a:off x="7707837" y="1480771"/>
                <a:ext cx="142984" cy="4703017"/>
              </a:xfrm>
              <a:prstGeom prst="rightBracket">
                <a:avLst>
                  <a:gd name="adj" fmla="val 0"/>
                </a:avLst>
              </a:prstGeom>
              <a:ln w="19050"/>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cxnSp>
            <p:nvCxnSpPr>
              <p:cNvPr id="181" name="Straight Connector 180">
                <a:extLst>
                  <a:ext uri="{FF2B5EF4-FFF2-40B4-BE49-F238E27FC236}">
                    <a16:creationId xmlns:a16="http://schemas.microsoft.com/office/drawing/2014/main" id="{DCFA75D2-B026-184A-8F4E-180ADA100863}"/>
                  </a:ext>
                </a:extLst>
              </p:cNvPr>
              <p:cNvCxnSpPr>
                <a:cxnSpLocks/>
              </p:cNvCxnSpPr>
              <p:nvPr/>
            </p:nvCxnSpPr>
            <p:spPr>
              <a:xfrm flipH="1">
                <a:off x="7850820" y="3829100"/>
                <a:ext cx="484139" cy="0"/>
              </a:xfrm>
              <a:prstGeom prst="line">
                <a:avLst/>
              </a:prstGeom>
              <a:ln w="19050"/>
            </p:spPr>
            <p:style>
              <a:lnRef idx="1">
                <a:schemeClr val="dk1"/>
              </a:lnRef>
              <a:fillRef idx="0">
                <a:schemeClr val="dk1"/>
              </a:fillRef>
              <a:effectRef idx="0">
                <a:schemeClr val="dk1"/>
              </a:effectRef>
              <a:fontRef idx="minor">
                <a:schemeClr val="tx1"/>
              </a:fontRef>
            </p:style>
          </p:cxnSp>
        </p:grpSp>
        <p:sp>
          <p:nvSpPr>
            <p:cNvPr id="179" name="TextBox 178">
              <a:extLst>
                <a:ext uri="{FF2B5EF4-FFF2-40B4-BE49-F238E27FC236}">
                  <a16:creationId xmlns:a16="http://schemas.microsoft.com/office/drawing/2014/main" id="{C1B2E9F0-1AA4-164B-8D4A-BE9632B15CAA}"/>
                </a:ext>
              </a:extLst>
            </p:cNvPr>
            <p:cNvSpPr txBox="1"/>
            <p:nvPr/>
          </p:nvSpPr>
          <p:spPr>
            <a:xfrm>
              <a:off x="8334959" y="3553745"/>
              <a:ext cx="1500815" cy="369332"/>
            </a:xfrm>
            <a:prstGeom prst="rect">
              <a:avLst/>
            </a:prstGeom>
            <a:noFill/>
          </p:spPr>
          <p:txBody>
            <a:bodyPr wrap="square" rtlCol="0">
              <a:spAutoFit/>
            </a:bodyPr>
            <a:lstStyle/>
            <a:p>
              <a:r>
                <a:rPr lang="en-US" dirty="0"/>
                <a:t>Repeat 1000x</a:t>
              </a:r>
            </a:p>
          </p:txBody>
        </p:sp>
      </p:grpSp>
      <p:grpSp>
        <p:nvGrpSpPr>
          <p:cNvPr id="182" name="Group 181">
            <a:extLst>
              <a:ext uri="{FF2B5EF4-FFF2-40B4-BE49-F238E27FC236}">
                <a16:creationId xmlns:a16="http://schemas.microsoft.com/office/drawing/2014/main" id="{1A3350D6-929C-8348-9CA3-C12C76DE90B3}"/>
              </a:ext>
            </a:extLst>
          </p:cNvPr>
          <p:cNvGrpSpPr/>
          <p:nvPr/>
        </p:nvGrpSpPr>
        <p:grpSpPr>
          <a:xfrm>
            <a:off x="1392498" y="5174594"/>
            <a:ext cx="2786124" cy="1128518"/>
            <a:chOff x="1797414" y="5388393"/>
            <a:chExt cx="5597709" cy="1128518"/>
          </a:xfrm>
        </p:grpSpPr>
        <p:cxnSp>
          <p:nvCxnSpPr>
            <p:cNvPr id="183" name="Straight Arrow Connector 182">
              <a:extLst>
                <a:ext uri="{FF2B5EF4-FFF2-40B4-BE49-F238E27FC236}">
                  <a16:creationId xmlns:a16="http://schemas.microsoft.com/office/drawing/2014/main" id="{CA820E60-CE46-9D45-BB97-CE828ABE3E1A}"/>
                </a:ext>
              </a:extLst>
            </p:cNvPr>
            <p:cNvCxnSpPr>
              <a:cxnSpLocks/>
            </p:cNvCxnSpPr>
            <p:nvPr/>
          </p:nvCxnSpPr>
          <p:spPr>
            <a:xfrm>
              <a:off x="4836642" y="6229924"/>
              <a:ext cx="384726"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84" name="Group 183">
              <a:extLst>
                <a:ext uri="{FF2B5EF4-FFF2-40B4-BE49-F238E27FC236}">
                  <a16:creationId xmlns:a16="http://schemas.microsoft.com/office/drawing/2014/main" id="{58AA1783-98DE-3243-BCB8-182806006DD7}"/>
                </a:ext>
              </a:extLst>
            </p:cNvPr>
            <p:cNvGrpSpPr/>
            <p:nvPr/>
          </p:nvGrpSpPr>
          <p:grpSpPr>
            <a:xfrm>
              <a:off x="1797414" y="5388393"/>
              <a:ext cx="5597709" cy="1128518"/>
              <a:chOff x="1797414" y="5388393"/>
              <a:chExt cx="5597709" cy="1128518"/>
            </a:xfrm>
          </p:grpSpPr>
          <p:grpSp>
            <p:nvGrpSpPr>
              <p:cNvPr id="185" name="Group 184">
                <a:extLst>
                  <a:ext uri="{FF2B5EF4-FFF2-40B4-BE49-F238E27FC236}">
                    <a16:creationId xmlns:a16="http://schemas.microsoft.com/office/drawing/2014/main" id="{61929393-BE7A-F948-A255-6C1C0A280A6E}"/>
                  </a:ext>
                </a:extLst>
              </p:cNvPr>
              <p:cNvGrpSpPr/>
              <p:nvPr/>
            </p:nvGrpSpPr>
            <p:grpSpPr>
              <a:xfrm>
                <a:off x="1797414" y="5388393"/>
                <a:ext cx="4229335" cy="997324"/>
                <a:chOff x="1797414" y="5388393"/>
                <a:chExt cx="4229335" cy="997324"/>
              </a:xfrm>
            </p:grpSpPr>
            <p:grpSp>
              <p:nvGrpSpPr>
                <p:cNvPr id="187" name="Group 186">
                  <a:extLst>
                    <a:ext uri="{FF2B5EF4-FFF2-40B4-BE49-F238E27FC236}">
                      <a16:creationId xmlns:a16="http://schemas.microsoft.com/office/drawing/2014/main" id="{746A44B3-4D1B-2241-99C3-8E8EAF1D57AF}"/>
                    </a:ext>
                  </a:extLst>
                </p:cNvPr>
                <p:cNvGrpSpPr/>
                <p:nvPr/>
              </p:nvGrpSpPr>
              <p:grpSpPr>
                <a:xfrm>
                  <a:off x="2029234" y="5388393"/>
                  <a:ext cx="3997515" cy="632860"/>
                  <a:chOff x="2029234" y="5388393"/>
                  <a:chExt cx="3997515" cy="632860"/>
                </a:xfrm>
              </p:grpSpPr>
              <p:sp>
                <p:nvSpPr>
                  <p:cNvPr id="189" name="Right Bracket 188">
                    <a:extLst>
                      <a:ext uri="{FF2B5EF4-FFF2-40B4-BE49-F238E27FC236}">
                        <a16:creationId xmlns:a16="http://schemas.microsoft.com/office/drawing/2014/main" id="{E1C4E732-4664-F349-AA55-A427BFC7C23A}"/>
                      </a:ext>
                    </a:extLst>
                  </p:cNvPr>
                  <p:cNvSpPr/>
                  <p:nvPr/>
                </p:nvSpPr>
                <p:spPr>
                  <a:xfrm rot="5400000">
                    <a:off x="3934026" y="3483601"/>
                    <a:ext cx="187932" cy="3997515"/>
                  </a:xfrm>
                  <a:prstGeom prst="rightBracket">
                    <a:avLst>
                      <a:gd name="adj" fmla="val 0"/>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90" name="Straight Arrow Connector 189">
                    <a:extLst>
                      <a:ext uri="{FF2B5EF4-FFF2-40B4-BE49-F238E27FC236}">
                        <a16:creationId xmlns:a16="http://schemas.microsoft.com/office/drawing/2014/main" id="{9F24BF4A-69B9-C849-AC91-4264DBC0131A}"/>
                      </a:ext>
                    </a:extLst>
                  </p:cNvPr>
                  <p:cNvCxnSpPr>
                    <a:cxnSpLocks/>
                  </p:cNvCxnSpPr>
                  <p:nvPr/>
                </p:nvCxnSpPr>
                <p:spPr>
                  <a:xfrm>
                    <a:off x="3164737" y="5576256"/>
                    <a:ext cx="0" cy="44499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88" name="TextBox 187">
                  <a:extLst>
                    <a:ext uri="{FF2B5EF4-FFF2-40B4-BE49-F238E27FC236}">
                      <a16:creationId xmlns:a16="http://schemas.microsoft.com/office/drawing/2014/main" id="{35C12787-092B-9F4F-AD6F-DE6D35F4A30D}"/>
                    </a:ext>
                  </a:extLst>
                </p:cNvPr>
                <p:cNvSpPr txBox="1"/>
                <p:nvPr/>
              </p:nvSpPr>
              <p:spPr>
                <a:xfrm>
                  <a:off x="1797414" y="6016385"/>
                  <a:ext cx="3174375" cy="369332"/>
                </a:xfrm>
                <a:prstGeom prst="rect">
                  <a:avLst/>
                </a:prstGeom>
                <a:noFill/>
              </p:spPr>
              <p:txBody>
                <a:bodyPr wrap="square" rtlCol="0">
                  <a:spAutoFit/>
                </a:bodyPr>
                <a:lstStyle/>
                <a:p>
                  <a:r>
                    <a:rPr lang="en-US" dirty="0"/>
                    <a:t>statistical test</a:t>
                  </a:r>
                </a:p>
              </p:txBody>
            </p:sp>
          </p:grpSp>
          <p:sp>
            <p:nvSpPr>
              <p:cNvPr id="186" name="TextBox 185">
                <a:extLst>
                  <a:ext uri="{FF2B5EF4-FFF2-40B4-BE49-F238E27FC236}">
                    <a16:creationId xmlns:a16="http://schemas.microsoft.com/office/drawing/2014/main" id="{4C42A925-00AD-F549-98D1-FDEB27370F7F}"/>
                  </a:ext>
                </a:extLst>
              </p:cNvPr>
              <p:cNvSpPr txBox="1"/>
              <p:nvPr/>
            </p:nvSpPr>
            <p:spPr>
              <a:xfrm>
                <a:off x="5412083" y="5870580"/>
                <a:ext cx="1983040" cy="646331"/>
              </a:xfrm>
              <a:prstGeom prst="rect">
                <a:avLst/>
              </a:prstGeom>
              <a:noFill/>
            </p:spPr>
            <p:txBody>
              <a:bodyPr wrap="square" rtlCol="0">
                <a:spAutoFit/>
              </a:bodyPr>
              <a:lstStyle/>
              <a:p>
                <a:r>
                  <a:rPr lang="en-US" b="1" dirty="0"/>
                  <a:t>save</a:t>
                </a:r>
              </a:p>
              <a:p>
                <a:r>
                  <a:rPr lang="en-US" b="1" dirty="0"/>
                  <a:t>p-value</a:t>
                </a:r>
              </a:p>
            </p:txBody>
          </p:sp>
        </p:grpSp>
      </p:grpSp>
      <p:sp>
        <p:nvSpPr>
          <p:cNvPr id="191" name="Title 1">
            <a:extLst>
              <a:ext uri="{FF2B5EF4-FFF2-40B4-BE49-F238E27FC236}">
                <a16:creationId xmlns:a16="http://schemas.microsoft.com/office/drawing/2014/main" id="{ECC028EE-5008-BC42-B7E2-731C3436FB7F}"/>
              </a:ext>
            </a:extLst>
          </p:cNvPr>
          <p:cNvSpPr>
            <a:spLocks noGrp="1"/>
          </p:cNvSpPr>
          <p:nvPr>
            <p:ph type="title"/>
          </p:nvPr>
        </p:nvSpPr>
        <p:spPr>
          <a:xfrm>
            <a:off x="838200" y="178862"/>
            <a:ext cx="10515600" cy="1325563"/>
          </a:xfrm>
        </p:spPr>
        <p:txBody>
          <a:bodyPr/>
          <a:lstStyle/>
          <a:p>
            <a:r>
              <a:rPr lang="en-US" dirty="0"/>
              <a:t>Why is pseudoreplication a problem? </a:t>
            </a:r>
          </a:p>
        </p:txBody>
      </p:sp>
    </p:spTree>
    <p:extLst>
      <p:ext uri="{BB962C8B-B14F-4D97-AF65-F5344CB8AC3E}">
        <p14:creationId xmlns:p14="http://schemas.microsoft.com/office/powerpoint/2010/main" val="1668514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A961C527-0FC8-E14C-A0B2-CB5FC78C47D6}"/>
              </a:ext>
            </a:extLst>
          </p:cNvPr>
          <p:cNvPicPr>
            <a:picLocks noChangeAspect="1"/>
          </p:cNvPicPr>
          <p:nvPr/>
        </p:nvPicPr>
        <p:blipFill>
          <a:blip r:embed="rId3"/>
          <a:stretch>
            <a:fillRect/>
          </a:stretch>
        </p:blipFill>
        <p:spPr>
          <a:xfrm>
            <a:off x="8317331" y="1084254"/>
            <a:ext cx="2999232" cy="2999232"/>
          </a:xfrm>
          <a:prstGeom prst="rect">
            <a:avLst/>
          </a:prstGeom>
        </p:spPr>
      </p:pic>
      <p:pic>
        <p:nvPicPr>
          <p:cNvPr id="23" name="Picture 22" descr="static uniform distribution">
            <a:extLst>
              <a:ext uri="{FF2B5EF4-FFF2-40B4-BE49-F238E27FC236}">
                <a16:creationId xmlns:a16="http://schemas.microsoft.com/office/drawing/2014/main" id="{0654F42E-4543-724C-BC1C-38DF8658A326}"/>
              </a:ext>
            </a:extLst>
          </p:cNvPr>
          <p:cNvPicPr>
            <a:picLocks noChangeAspect="1"/>
          </p:cNvPicPr>
          <p:nvPr/>
        </p:nvPicPr>
        <p:blipFill>
          <a:blip r:embed="rId4"/>
          <a:stretch>
            <a:fillRect/>
          </a:stretch>
        </p:blipFill>
        <p:spPr>
          <a:xfrm>
            <a:off x="8321243" y="1093174"/>
            <a:ext cx="2999232" cy="2999232"/>
          </a:xfrm>
          <a:prstGeom prst="rect">
            <a:avLst/>
          </a:prstGeom>
        </p:spPr>
      </p:pic>
      <p:pic>
        <p:nvPicPr>
          <p:cNvPr id="11" name="Picture 10" title="Pseudoreplicated gif">
            <a:extLst>
              <a:ext uri="{FF2B5EF4-FFF2-40B4-BE49-F238E27FC236}">
                <a16:creationId xmlns:a16="http://schemas.microsoft.com/office/drawing/2014/main" id="{B219B46C-8CB9-144F-A46F-140E1C617DCF}"/>
              </a:ext>
            </a:extLst>
          </p:cNvPr>
          <p:cNvPicPr>
            <a:picLocks noChangeAspect="1"/>
          </p:cNvPicPr>
          <p:nvPr/>
        </p:nvPicPr>
        <p:blipFill>
          <a:blip r:embed="rId5"/>
          <a:stretch>
            <a:fillRect/>
          </a:stretch>
        </p:blipFill>
        <p:spPr>
          <a:xfrm>
            <a:off x="8313063" y="3871690"/>
            <a:ext cx="2998698" cy="2998698"/>
          </a:xfrm>
          <a:prstGeom prst="rect">
            <a:avLst/>
          </a:prstGeom>
        </p:spPr>
      </p:pic>
      <p:pic>
        <p:nvPicPr>
          <p:cNvPr id="26" name="Picture 25">
            <a:extLst>
              <a:ext uri="{FF2B5EF4-FFF2-40B4-BE49-F238E27FC236}">
                <a16:creationId xmlns:a16="http://schemas.microsoft.com/office/drawing/2014/main" id="{854A0006-7208-594B-BABB-344FE8401D42}"/>
              </a:ext>
            </a:extLst>
          </p:cNvPr>
          <p:cNvPicPr>
            <a:picLocks noChangeAspect="1"/>
          </p:cNvPicPr>
          <p:nvPr/>
        </p:nvPicPr>
        <p:blipFill>
          <a:blip r:embed="rId6"/>
          <a:stretch>
            <a:fillRect/>
          </a:stretch>
        </p:blipFill>
        <p:spPr>
          <a:xfrm>
            <a:off x="8321243" y="3883598"/>
            <a:ext cx="2999232" cy="2999232"/>
          </a:xfrm>
          <a:prstGeom prst="rect">
            <a:avLst/>
          </a:prstGeom>
        </p:spPr>
      </p:pic>
      <p:sp>
        <p:nvSpPr>
          <p:cNvPr id="191" name="Title 1">
            <a:extLst>
              <a:ext uri="{FF2B5EF4-FFF2-40B4-BE49-F238E27FC236}">
                <a16:creationId xmlns:a16="http://schemas.microsoft.com/office/drawing/2014/main" id="{ECC028EE-5008-BC42-B7E2-731C3436FB7F}"/>
              </a:ext>
            </a:extLst>
          </p:cNvPr>
          <p:cNvSpPr>
            <a:spLocks noGrp="1"/>
          </p:cNvSpPr>
          <p:nvPr>
            <p:ph type="title"/>
          </p:nvPr>
        </p:nvSpPr>
        <p:spPr>
          <a:xfrm>
            <a:off x="838200" y="178862"/>
            <a:ext cx="10515600" cy="1325563"/>
          </a:xfrm>
        </p:spPr>
        <p:txBody>
          <a:bodyPr/>
          <a:lstStyle/>
          <a:p>
            <a:r>
              <a:rPr lang="en-US" dirty="0"/>
              <a:t>Why is pseudoreplication a problem? </a:t>
            </a:r>
          </a:p>
        </p:txBody>
      </p:sp>
      <p:sp>
        <p:nvSpPr>
          <p:cNvPr id="2" name="TextBox 1">
            <a:extLst>
              <a:ext uri="{FF2B5EF4-FFF2-40B4-BE49-F238E27FC236}">
                <a16:creationId xmlns:a16="http://schemas.microsoft.com/office/drawing/2014/main" id="{8CD0445C-045D-524A-A2D2-76CB7BBA31D8}"/>
              </a:ext>
            </a:extLst>
          </p:cNvPr>
          <p:cNvSpPr txBox="1"/>
          <p:nvPr/>
        </p:nvSpPr>
        <p:spPr>
          <a:xfrm>
            <a:off x="5059993" y="1456156"/>
            <a:ext cx="2786124" cy="369332"/>
          </a:xfrm>
          <a:prstGeom prst="rect">
            <a:avLst/>
          </a:prstGeom>
          <a:noFill/>
        </p:spPr>
        <p:txBody>
          <a:bodyPr wrap="square" rtlCol="0">
            <a:spAutoFit/>
          </a:bodyPr>
          <a:lstStyle/>
          <a:p>
            <a:r>
              <a:rPr lang="en-US" dirty="0"/>
              <a:t>Pseudoreplication</a:t>
            </a:r>
          </a:p>
        </p:txBody>
      </p:sp>
      <p:sp>
        <p:nvSpPr>
          <p:cNvPr id="124" name="TextBox 123">
            <a:extLst>
              <a:ext uri="{FF2B5EF4-FFF2-40B4-BE49-F238E27FC236}">
                <a16:creationId xmlns:a16="http://schemas.microsoft.com/office/drawing/2014/main" id="{BEA0DE8C-3DCB-7349-8650-C74AD83B476E}"/>
              </a:ext>
            </a:extLst>
          </p:cNvPr>
          <p:cNvSpPr txBox="1"/>
          <p:nvPr/>
        </p:nvSpPr>
        <p:spPr>
          <a:xfrm>
            <a:off x="9345949" y="1152520"/>
            <a:ext cx="2243458" cy="369332"/>
          </a:xfrm>
          <a:prstGeom prst="rect">
            <a:avLst/>
          </a:prstGeom>
          <a:noFill/>
        </p:spPr>
        <p:txBody>
          <a:bodyPr wrap="square" rtlCol="0">
            <a:spAutoFit/>
          </a:bodyPr>
          <a:lstStyle/>
          <a:p>
            <a:r>
              <a:rPr lang="en-US" dirty="0"/>
              <a:t>Independent</a:t>
            </a:r>
          </a:p>
        </p:txBody>
      </p:sp>
      <p:sp>
        <p:nvSpPr>
          <p:cNvPr id="129" name="TextBox 128">
            <a:extLst>
              <a:ext uri="{FF2B5EF4-FFF2-40B4-BE49-F238E27FC236}">
                <a16:creationId xmlns:a16="http://schemas.microsoft.com/office/drawing/2014/main" id="{A9292F9A-D526-B942-B3C9-FEDAEE7F9556}"/>
              </a:ext>
            </a:extLst>
          </p:cNvPr>
          <p:cNvSpPr txBox="1"/>
          <p:nvPr/>
        </p:nvSpPr>
        <p:spPr>
          <a:xfrm>
            <a:off x="1427287" y="1460598"/>
            <a:ext cx="2355819" cy="381325"/>
          </a:xfrm>
          <a:prstGeom prst="rect">
            <a:avLst/>
          </a:prstGeom>
          <a:noFill/>
        </p:spPr>
        <p:txBody>
          <a:bodyPr wrap="square" rtlCol="0">
            <a:spAutoFit/>
          </a:bodyPr>
          <a:lstStyle/>
          <a:p>
            <a:r>
              <a:rPr lang="en-US" dirty="0"/>
              <a:t>Independent sampling</a:t>
            </a:r>
          </a:p>
        </p:txBody>
      </p:sp>
      <p:sp>
        <p:nvSpPr>
          <p:cNvPr id="130" name="TextBox 129">
            <a:extLst>
              <a:ext uri="{FF2B5EF4-FFF2-40B4-BE49-F238E27FC236}">
                <a16:creationId xmlns:a16="http://schemas.microsoft.com/office/drawing/2014/main" id="{61565403-8B68-1E42-8005-72DF65F9A105}"/>
              </a:ext>
            </a:extLst>
          </p:cNvPr>
          <p:cNvSpPr txBox="1"/>
          <p:nvPr/>
        </p:nvSpPr>
        <p:spPr>
          <a:xfrm>
            <a:off x="4126599" y="1472590"/>
            <a:ext cx="412587" cy="382877"/>
          </a:xfrm>
          <a:prstGeom prst="rect">
            <a:avLst/>
          </a:prstGeom>
          <a:noFill/>
        </p:spPr>
        <p:txBody>
          <a:bodyPr wrap="square" rtlCol="0">
            <a:spAutoFit/>
          </a:bodyPr>
          <a:lstStyle/>
          <a:p>
            <a:pPr algn="ctr"/>
            <a:r>
              <a:rPr lang="en-US" dirty="0"/>
              <a:t>vs</a:t>
            </a:r>
          </a:p>
        </p:txBody>
      </p:sp>
      <p:sp>
        <p:nvSpPr>
          <p:cNvPr id="123" name="TextBox 122">
            <a:extLst>
              <a:ext uri="{FF2B5EF4-FFF2-40B4-BE49-F238E27FC236}">
                <a16:creationId xmlns:a16="http://schemas.microsoft.com/office/drawing/2014/main" id="{A7DEF2FE-F369-CF4E-8E81-D093AFDE7EA6}"/>
              </a:ext>
            </a:extLst>
          </p:cNvPr>
          <p:cNvSpPr txBox="1"/>
          <p:nvPr/>
        </p:nvSpPr>
        <p:spPr>
          <a:xfrm>
            <a:off x="9140875" y="3967086"/>
            <a:ext cx="1869004" cy="369332"/>
          </a:xfrm>
          <a:prstGeom prst="rect">
            <a:avLst/>
          </a:prstGeom>
          <a:noFill/>
        </p:spPr>
        <p:txBody>
          <a:bodyPr wrap="square" rtlCol="0">
            <a:spAutoFit/>
          </a:bodyPr>
          <a:lstStyle/>
          <a:p>
            <a:r>
              <a:rPr lang="en-US" dirty="0" err="1"/>
              <a:t>Pseudoreplicated</a:t>
            </a:r>
            <a:endParaRPr lang="en-US" dirty="0"/>
          </a:p>
        </p:txBody>
      </p:sp>
      <p:pic>
        <p:nvPicPr>
          <p:cNvPr id="18" name="Picture 17">
            <a:extLst>
              <a:ext uri="{FF2B5EF4-FFF2-40B4-BE49-F238E27FC236}">
                <a16:creationId xmlns:a16="http://schemas.microsoft.com/office/drawing/2014/main" id="{DE825CD9-7701-C946-9C57-B6808B05E5D9}"/>
              </a:ext>
            </a:extLst>
          </p:cNvPr>
          <p:cNvPicPr>
            <a:picLocks noChangeAspect="1"/>
          </p:cNvPicPr>
          <p:nvPr/>
        </p:nvPicPr>
        <p:blipFill>
          <a:blip r:embed="rId7">
            <a:alphaModFix amt="50000"/>
            <a:extLst>
              <a:ext uri="{BEBA8EAE-BF5A-486C-A8C5-ECC9F3942E4B}">
                <a14:imgProps xmlns:a14="http://schemas.microsoft.com/office/drawing/2010/main">
                  <a14:imgLayer r:embed="rId8">
                    <a14:imgEffect>
                      <a14:backgroundRemoval t="6061" b="89773" l="1046" r="97516">
                        <a14:foregroundMark x1="5621" y1="88258" x2="5621" y2="88258"/>
                        <a14:foregroundMark x1="1046" y1="88258" x2="1046" y2="88258"/>
                        <a14:foregroundMark x1="49673" y1="6061" x2="49673" y2="6061"/>
                        <a14:foregroundMark x1="93595" y1="88258" x2="93595" y2="88258"/>
                        <a14:foregroundMark x1="97516" y1="89015" x2="97516" y2="89015"/>
                      </a14:backgroundRemoval>
                    </a14:imgEffect>
                  </a14:imgLayer>
                </a14:imgProps>
              </a:ext>
            </a:extLst>
          </a:blip>
          <a:stretch>
            <a:fillRect/>
          </a:stretch>
        </p:blipFill>
        <p:spPr>
          <a:xfrm>
            <a:off x="926669" y="2010395"/>
            <a:ext cx="3200400" cy="1097280"/>
          </a:xfrm>
          <a:prstGeom prst="rect">
            <a:avLst/>
          </a:prstGeom>
        </p:spPr>
      </p:pic>
      <p:sp>
        <p:nvSpPr>
          <p:cNvPr id="34" name="TextBox 33">
            <a:extLst>
              <a:ext uri="{FF2B5EF4-FFF2-40B4-BE49-F238E27FC236}">
                <a16:creationId xmlns:a16="http://schemas.microsoft.com/office/drawing/2014/main" id="{DAA2F482-65CC-6F45-94F7-87443AC6BE46}"/>
              </a:ext>
            </a:extLst>
          </p:cNvPr>
          <p:cNvSpPr txBox="1"/>
          <p:nvPr/>
        </p:nvSpPr>
        <p:spPr>
          <a:xfrm>
            <a:off x="2348178" y="3029493"/>
            <a:ext cx="330809" cy="369332"/>
          </a:xfrm>
          <a:prstGeom prst="rect">
            <a:avLst/>
          </a:prstGeom>
          <a:noFill/>
        </p:spPr>
        <p:txBody>
          <a:bodyPr wrap="square" rtlCol="0">
            <a:spAutoFit/>
          </a:bodyPr>
          <a:lstStyle/>
          <a:p>
            <a:r>
              <a:rPr lang="en-US" dirty="0"/>
              <a:t>µ</a:t>
            </a:r>
          </a:p>
        </p:txBody>
      </p:sp>
      <p:pic>
        <p:nvPicPr>
          <p:cNvPr id="13" name="Picture 12">
            <a:extLst>
              <a:ext uri="{FF2B5EF4-FFF2-40B4-BE49-F238E27FC236}">
                <a16:creationId xmlns:a16="http://schemas.microsoft.com/office/drawing/2014/main" id="{701B0F25-6DDB-8C4E-82DC-B9B277BED356}"/>
              </a:ext>
            </a:extLst>
          </p:cNvPr>
          <p:cNvPicPr>
            <a:picLocks noChangeAspect="1"/>
          </p:cNvPicPr>
          <p:nvPr/>
        </p:nvPicPr>
        <p:blipFill>
          <a:blip r:embed="rId9">
            <a:alphaModFix amt="50000"/>
            <a:extLst>
              <a:ext uri="{BEBA8EAE-BF5A-486C-A8C5-ECC9F3942E4B}">
                <a14:imgProps xmlns:a14="http://schemas.microsoft.com/office/drawing/2010/main">
                  <a14:imgLayer r:embed="rId10">
                    <a14:imgEffect>
                      <a14:backgroundRemoval t="9091" b="89773" l="1569" r="96993">
                        <a14:foregroundMark x1="6797" y1="89015" x2="6797" y2="89015"/>
                        <a14:foregroundMark x1="1699" y1="88258" x2="1699" y2="88258"/>
                        <a14:foregroundMark x1="48235" y1="10606" x2="48235" y2="10606"/>
                        <a14:foregroundMark x1="50065" y1="9091" x2="50065" y2="9091"/>
                        <a14:foregroundMark x1="93203" y1="89015" x2="93203" y2="89015"/>
                        <a14:foregroundMark x1="96993" y1="89015" x2="96993" y2="89015"/>
                      </a14:backgroundRemoval>
                    </a14:imgEffect>
                  </a14:imgLayer>
                </a14:imgProps>
              </a:ext>
            </a:extLst>
          </a:blip>
          <a:stretch>
            <a:fillRect/>
          </a:stretch>
        </p:blipFill>
        <p:spPr>
          <a:xfrm>
            <a:off x="926216" y="2013401"/>
            <a:ext cx="3200383" cy="1097280"/>
          </a:xfrm>
          <a:prstGeom prst="rect">
            <a:avLst/>
          </a:prstGeom>
        </p:spPr>
      </p:pic>
      <p:cxnSp>
        <p:nvCxnSpPr>
          <p:cNvPr id="21" name="Straight Connector 20">
            <a:extLst>
              <a:ext uri="{FF2B5EF4-FFF2-40B4-BE49-F238E27FC236}">
                <a16:creationId xmlns:a16="http://schemas.microsoft.com/office/drawing/2014/main" id="{7D96D45C-B907-5440-8DB7-F551C26F38BE}"/>
              </a:ext>
            </a:extLst>
          </p:cNvPr>
          <p:cNvCxnSpPr>
            <a:cxnSpLocks/>
          </p:cNvCxnSpPr>
          <p:nvPr/>
        </p:nvCxnSpPr>
        <p:spPr>
          <a:xfrm>
            <a:off x="2510451" y="2036021"/>
            <a:ext cx="0" cy="1071654"/>
          </a:xfrm>
          <a:prstGeom prst="line">
            <a:avLst/>
          </a:prstGeom>
          <a:ln w="19050"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7" name="Straight Arrow Connector 56">
            <a:extLst>
              <a:ext uri="{FF2B5EF4-FFF2-40B4-BE49-F238E27FC236}">
                <a16:creationId xmlns:a16="http://schemas.microsoft.com/office/drawing/2014/main" id="{1AC3509F-CCB4-7D40-9F06-4492F95AB5E1}"/>
              </a:ext>
            </a:extLst>
          </p:cNvPr>
          <p:cNvCxnSpPr>
            <a:cxnSpLocks/>
          </p:cNvCxnSpPr>
          <p:nvPr/>
        </p:nvCxnSpPr>
        <p:spPr>
          <a:xfrm>
            <a:off x="2494205" y="3378124"/>
            <a:ext cx="0" cy="146304"/>
          </a:xfrm>
          <a:prstGeom prst="straightConnector1">
            <a:avLst/>
          </a:prstGeom>
          <a:ln w="19050">
            <a:solidFill>
              <a:srgbClr val="EFB0C6"/>
            </a:solidFill>
            <a:tailEnd type="triangle"/>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3F54D715-44A3-8C48-A89E-4EF072A9E3DF}"/>
              </a:ext>
            </a:extLst>
          </p:cNvPr>
          <p:cNvSpPr txBox="1"/>
          <p:nvPr/>
        </p:nvSpPr>
        <p:spPr>
          <a:xfrm>
            <a:off x="1183159" y="3617693"/>
            <a:ext cx="725498" cy="369332"/>
          </a:xfrm>
          <a:prstGeom prst="rect">
            <a:avLst/>
          </a:prstGeom>
          <a:noFill/>
        </p:spPr>
        <p:txBody>
          <a:bodyPr wrap="square" rtlCol="0">
            <a:spAutoFit/>
          </a:bodyPr>
          <a:lstStyle/>
          <a:p>
            <a:r>
              <a:rPr lang="en-US" dirty="0"/>
              <a:t>N=10</a:t>
            </a:r>
          </a:p>
        </p:txBody>
      </p:sp>
      <p:grpSp>
        <p:nvGrpSpPr>
          <p:cNvPr id="24" name="Group 23">
            <a:extLst>
              <a:ext uri="{FF2B5EF4-FFF2-40B4-BE49-F238E27FC236}">
                <a16:creationId xmlns:a16="http://schemas.microsoft.com/office/drawing/2014/main" id="{F2A85333-E9BB-EA49-AE51-E40426EA0764}"/>
              </a:ext>
            </a:extLst>
          </p:cNvPr>
          <p:cNvGrpSpPr/>
          <p:nvPr/>
        </p:nvGrpSpPr>
        <p:grpSpPr>
          <a:xfrm>
            <a:off x="2142817" y="3600379"/>
            <a:ext cx="630493" cy="338254"/>
            <a:chOff x="2072235" y="3917872"/>
            <a:chExt cx="943819" cy="506350"/>
          </a:xfrm>
          <a:solidFill>
            <a:srgbClr val="EB86A6"/>
          </a:solidFill>
        </p:grpSpPr>
        <p:sp>
          <p:nvSpPr>
            <p:cNvPr id="60" name="Oval 59">
              <a:extLst>
                <a:ext uri="{FF2B5EF4-FFF2-40B4-BE49-F238E27FC236}">
                  <a16:creationId xmlns:a16="http://schemas.microsoft.com/office/drawing/2014/main" id="{AEA8C8D1-20E5-8043-930D-8860313644D9}"/>
                </a:ext>
              </a:extLst>
            </p:cNvPr>
            <p:cNvSpPr>
              <a:spLocks noChangeAspect="1"/>
            </p:cNvSpPr>
            <p:nvPr/>
          </p:nvSpPr>
          <p:spPr>
            <a:xfrm flipH="1">
              <a:off x="2270218" y="4275412"/>
              <a:ext cx="155968" cy="1472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61" name="Oval 60">
              <a:extLst>
                <a:ext uri="{FF2B5EF4-FFF2-40B4-BE49-F238E27FC236}">
                  <a16:creationId xmlns:a16="http://schemas.microsoft.com/office/drawing/2014/main" id="{E3078FB4-04CC-514E-B34D-C3DA1729B04C}"/>
                </a:ext>
              </a:extLst>
            </p:cNvPr>
            <p:cNvSpPr>
              <a:spLocks noChangeAspect="1"/>
            </p:cNvSpPr>
            <p:nvPr/>
          </p:nvSpPr>
          <p:spPr>
            <a:xfrm flipH="1">
              <a:off x="2270218" y="4097327"/>
              <a:ext cx="155968" cy="14724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62" name="Oval 61">
              <a:extLst>
                <a:ext uri="{FF2B5EF4-FFF2-40B4-BE49-F238E27FC236}">
                  <a16:creationId xmlns:a16="http://schemas.microsoft.com/office/drawing/2014/main" id="{A3223DD2-0EA4-E74B-ADFB-66A448646D9A}"/>
                </a:ext>
              </a:extLst>
            </p:cNvPr>
            <p:cNvSpPr>
              <a:spLocks noChangeAspect="1"/>
            </p:cNvSpPr>
            <p:nvPr/>
          </p:nvSpPr>
          <p:spPr>
            <a:xfrm flipH="1">
              <a:off x="2459888" y="4276032"/>
              <a:ext cx="155968" cy="1472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64" name="Oval 63">
              <a:extLst>
                <a:ext uri="{FF2B5EF4-FFF2-40B4-BE49-F238E27FC236}">
                  <a16:creationId xmlns:a16="http://schemas.microsoft.com/office/drawing/2014/main" id="{DB60D1C8-2D39-5548-A10E-472CB2198C20}"/>
                </a:ext>
              </a:extLst>
            </p:cNvPr>
            <p:cNvSpPr>
              <a:spLocks noChangeAspect="1"/>
            </p:cNvSpPr>
            <p:nvPr/>
          </p:nvSpPr>
          <p:spPr>
            <a:xfrm flipH="1">
              <a:off x="2459888" y="4096663"/>
              <a:ext cx="155968" cy="147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67" name="Oval 66">
              <a:extLst>
                <a:ext uri="{FF2B5EF4-FFF2-40B4-BE49-F238E27FC236}">
                  <a16:creationId xmlns:a16="http://schemas.microsoft.com/office/drawing/2014/main" id="{5631DB2B-B98B-B04B-BD87-3F887305E3B5}"/>
                </a:ext>
              </a:extLst>
            </p:cNvPr>
            <p:cNvSpPr>
              <a:spLocks noChangeAspect="1"/>
            </p:cNvSpPr>
            <p:nvPr/>
          </p:nvSpPr>
          <p:spPr>
            <a:xfrm flipH="1">
              <a:off x="2650115" y="4275914"/>
              <a:ext cx="155968" cy="14724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68" name="Oval 67">
              <a:extLst>
                <a:ext uri="{FF2B5EF4-FFF2-40B4-BE49-F238E27FC236}">
                  <a16:creationId xmlns:a16="http://schemas.microsoft.com/office/drawing/2014/main" id="{42F9441A-1343-9B46-8716-6505B946B8AC}"/>
                </a:ext>
              </a:extLst>
            </p:cNvPr>
            <p:cNvSpPr>
              <a:spLocks noChangeAspect="1"/>
            </p:cNvSpPr>
            <p:nvPr/>
          </p:nvSpPr>
          <p:spPr>
            <a:xfrm flipH="1">
              <a:off x="2857377" y="4096333"/>
              <a:ext cx="155968" cy="147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91" name="Oval 90">
              <a:extLst>
                <a:ext uri="{FF2B5EF4-FFF2-40B4-BE49-F238E27FC236}">
                  <a16:creationId xmlns:a16="http://schemas.microsoft.com/office/drawing/2014/main" id="{2E988CDB-5646-E943-93A0-025A55F04F53}"/>
                </a:ext>
              </a:extLst>
            </p:cNvPr>
            <p:cNvSpPr>
              <a:spLocks noChangeAspect="1"/>
            </p:cNvSpPr>
            <p:nvPr/>
          </p:nvSpPr>
          <p:spPr>
            <a:xfrm flipH="1">
              <a:off x="2459888" y="3917872"/>
              <a:ext cx="155968" cy="14724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92" name="Oval 91">
              <a:extLst>
                <a:ext uri="{FF2B5EF4-FFF2-40B4-BE49-F238E27FC236}">
                  <a16:creationId xmlns:a16="http://schemas.microsoft.com/office/drawing/2014/main" id="{787CD35D-8F40-9347-8525-47BA3DDF117C}"/>
                </a:ext>
              </a:extLst>
            </p:cNvPr>
            <p:cNvSpPr>
              <a:spLocks noChangeAspect="1"/>
            </p:cNvSpPr>
            <p:nvPr/>
          </p:nvSpPr>
          <p:spPr>
            <a:xfrm flipH="1">
              <a:off x="2072235" y="4275861"/>
              <a:ext cx="155968" cy="1472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93" name="Oval 92">
              <a:extLst>
                <a:ext uri="{FF2B5EF4-FFF2-40B4-BE49-F238E27FC236}">
                  <a16:creationId xmlns:a16="http://schemas.microsoft.com/office/drawing/2014/main" id="{949D7B70-B89C-9344-B9F5-82DE1D2035C9}"/>
                </a:ext>
              </a:extLst>
            </p:cNvPr>
            <p:cNvSpPr>
              <a:spLocks noChangeAspect="1"/>
            </p:cNvSpPr>
            <p:nvPr/>
          </p:nvSpPr>
          <p:spPr>
            <a:xfrm flipH="1">
              <a:off x="2860086" y="4276981"/>
              <a:ext cx="155968" cy="14724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grpSp>
      <p:sp>
        <p:nvSpPr>
          <p:cNvPr id="103" name="TextBox 102">
            <a:extLst>
              <a:ext uri="{FF2B5EF4-FFF2-40B4-BE49-F238E27FC236}">
                <a16:creationId xmlns:a16="http://schemas.microsoft.com/office/drawing/2014/main" id="{AF34ADB6-967E-4640-A325-5BDB12CE5451}"/>
              </a:ext>
            </a:extLst>
          </p:cNvPr>
          <p:cNvSpPr txBox="1"/>
          <p:nvPr/>
        </p:nvSpPr>
        <p:spPr>
          <a:xfrm>
            <a:off x="1174841" y="4093873"/>
            <a:ext cx="725498" cy="369332"/>
          </a:xfrm>
          <a:prstGeom prst="rect">
            <a:avLst/>
          </a:prstGeom>
          <a:noFill/>
        </p:spPr>
        <p:txBody>
          <a:bodyPr wrap="square" rtlCol="0">
            <a:spAutoFit/>
          </a:bodyPr>
          <a:lstStyle/>
          <a:p>
            <a:r>
              <a:rPr lang="en-US" dirty="0"/>
              <a:t>N=10</a:t>
            </a:r>
          </a:p>
        </p:txBody>
      </p:sp>
      <p:sp>
        <p:nvSpPr>
          <p:cNvPr id="105" name="Oval 104">
            <a:extLst>
              <a:ext uri="{FF2B5EF4-FFF2-40B4-BE49-F238E27FC236}">
                <a16:creationId xmlns:a16="http://schemas.microsoft.com/office/drawing/2014/main" id="{619DF958-3CD3-5D4D-A6F7-6971AE18F110}"/>
              </a:ext>
            </a:extLst>
          </p:cNvPr>
          <p:cNvSpPr>
            <a:spLocks noChangeAspect="1"/>
          </p:cNvSpPr>
          <p:nvPr/>
        </p:nvSpPr>
        <p:spPr>
          <a:xfrm flipH="1">
            <a:off x="2273682" y="4317281"/>
            <a:ext cx="104190" cy="9836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id="{21B0CAC7-E792-334D-A430-DDA0F2B1D0F1}"/>
              </a:ext>
            </a:extLst>
          </p:cNvPr>
          <p:cNvSpPr>
            <a:spLocks noChangeAspect="1"/>
          </p:cNvSpPr>
          <p:nvPr/>
        </p:nvSpPr>
        <p:spPr>
          <a:xfrm flipH="1">
            <a:off x="2273682" y="4192764"/>
            <a:ext cx="104190" cy="9836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CB598781-0920-164C-9DEE-32E8E175472E}"/>
              </a:ext>
            </a:extLst>
          </p:cNvPr>
          <p:cNvSpPr>
            <a:spLocks noChangeAspect="1"/>
          </p:cNvSpPr>
          <p:nvPr/>
        </p:nvSpPr>
        <p:spPr>
          <a:xfrm flipH="1">
            <a:off x="2400386" y="4318493"/>
            <a:ext cx="104190" cy="9836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75464A4A-BABB-C942-8BF1-8F0C3C69DF7F}"/>
              </a:ext>
            </a:extLst>
          </p:cNvPr>
          <p:cNvSpPr>
            <a:spLocks noChangeAspect="1"/>
          </p:cNvSpPr>
          <p:nvPr/>
        </p:nvSpPr>
        <p:spPr>
          <a:xfrm flipH="1">
            <a:off x="2400386" y="4189146"/>
            <a:ext cx="104190" cy="9836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81ED6460-5FA8-5B4D-B0BD-B4EB1CDE04FF}"/>
              </a:ext>
            </a:extLst>
          </p:cNvPr>
          <p:cNvSpPr>
            <a:spLocks noChangeAspect="1"/>
          </p:cNvSpPr>
          <p:nvPr/>
        </p:nvSpPr>
        <p:spPr>
          <a:xfrm flipH="1">
            <a:off x="2534325" y="4315995"/>
            <a:ext cx="104190" cy="9836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a:extLst>
              <a:ext uri="{FF2B5EF4-FFF2-40B4-BE49-F238E27FC236}">
                <a16:creationId xmlns:a16="http://schemas.microsoft.com/office/drawing/2014/main" id="{FC4AD7D8-58AB-FC45-9164-DBA23E319385}"/>
              </a:ext>
            </a:extLst>
          </p:cNvPr>
          <p:cNvSpPr>
            <a:spLocks noChangeAspect="1"/>
          </p:cNvSpPr>
          <p:nvPr/>
        </p:nvSpPr>
        <p:spPr>
          <a:xfrm flipH="1">
            <a:off x="2527090" y="4188256"/>
            <a:ext cx="104190" cy="9836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a16="http://schemas.microsoft.com/office/drawing/2014/main" id="{FDF93C06-7786-3D42-837F-8C42D3563D3F}"/>
              </a:ext>
            </a:extLst>
          </p:cNvPr>
          <p:cNvSpPr>
            <a:spLocks noChangeAspect="1"/>
          </p:cNvSpPr>
          <p:nvPr/>
        </p:nvSpPr>
        <p:spPr>
          <a:xfrm flipH="1">
            <a:off x="2014220" y="4317615"/>
            <a:ext cx="104190" cy="9836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a16="http://schemas.microsoft.com/office/drawing/2014/main" id="{0FBE1AB6-A59D-1C4F-AC08-CAEEBF80C0D1}"/>
              </a:ext>
            </a:extLst>
          </p:cNvPr>
          <p:cNvSpPr>
            <a:spLocks noChangeAspect="1"/>
          </p:cNvSpPr>
          <p:nvPr/>
        </p:nvSpPr>
        <p:spPr>
          <a:xfrm flipH="1">
            <a:off x="2141424" y="4317581"/>
            <a:ext cx="104190" cy="9836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C8FB7056-AF3E-084B-AC65-FE145D88A1D4}"/>
              </a:ext>
            </a:extLst>
          </p:cNvPr>
          <p:cNvSpPr>
            <a:spLocks noChangeAspect="1"/>
          </p:cNvSpPr>
          <p:nvPr/>
        </p:nvSpPr>
        <p:spPr>
          <a:xfrm flipH="1">
            <a:off x="2667728" y="4315952"/>
            <a:ext cx="104190" cy="9836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2" name="Group 181">
            <a:extLst>
              <a:ext uri="{FF2B5EF4-FFF2-40B4-BE49-F238E27FC236}">
                <a16:creationId xmlns:a16="http://schemas.microsoft.com/office/drawing/2014/main" id="{1A3350D6-929C-8348-9CA3-C12C76DE90B3}"/>
              </a:ext>
            </a:extLst>
          </p:cNvPr>
          <p:cNvGrpSpPr/>
          <p:nvPr/>
        </p:nvGrpSpPr>
        <p:grpSpPr>
          <a:xfrm>
            <a:off x="1410427" y="5174594"/>
            <a:ext cx="2786124" cy="1128518"/>
            <a:chOff x="1797414" y="5388393"/>
            <a:chExt cx="5597709" cy="1128518"/>
          </a:xfrm>
        </p:grpSpPr>
        <p:cxnSp>
          <p:nvCxnSpPr>
            <p:cNvPr id="183" name="Straight Arrow Connector 182">
              <a:extLst>
                <a:ext uri="{FF2B5EF4-FFF2-40B4-BE49-F238E27FC236}">
                  <a16:creationId xmlns:a16="http://schemas.microsoft.com/office/drawing/2014/main" id="{CA820E60-CE46-9D45-BB97-CE828ABE3E1A}"/>
                </a:ext>
              </a:extLst>
            </p:cNvPr>
            <p:cNvCxnSpPr>
              <a:cxnSpLocks/>
            </p:cNvCxnSpPr>
            <p:nvPr/>
          </p:nvCxnSpPr>
          <p:spPr>
            <a:xfrm>
              <a:off x="4836642" y="6229924"/>
              <a:ext cx="384726"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84" name="Group 183">
              <a:extLst>
                <a:ext uri="{FF2B5EF4-FFF2-40B4-BE49-F238E27FC236}">
                  <a16:creationId xmlns:a16="http://schemas.microsoft.com/office/drawing/2014/main" id="{58AA1783-98DE-3243-BCB8-182806006DD7}"/>
                </a:ext>
              </a:extLst>
            </p:cNvPr>
            <p:cNvGrpSpPr/>
            <p:nvPr/>
          </p:nvGrpSpPr>
          <p:grpSpPr>
            <a:xfrm>
              <a:off x="1797414" y="5388393"/>
              <a:ext cx="5597709" cy="1128518"/>
              <a:chOff x="1797414" y="5388393"/>
              <a:chExt cx="5597709" cy="1128518"/>
            </a:xfrm>
          </p:grpSpPr>
          <p:grpSp>
            <p:nvGrpSpPr>
              <p:cNvPr id="185" name="Group 184">
                <a:extLst>
                  <a:ext uri="{FF2B5EF4-FFF2-40B4-BE49-F238E27FC236}">
                    <a16:creationId xmlns:a16="http://schemas.microsoft.com/office/drawing/2014/main" id="{61929393-BE7A-F948-A255-6C1C0A280A6E}"/>
                  </a:ext>
                </a:extLst>
              </p:cNvPr>
              <p:cNvGrpSpPr/>
              <p:nvPr/>
            </p:nvGrpSpPr>
            <p:grpSpPr>
              <a:xfrm>
                <a:off x="1797414" y="5388393"/>
                <a:ext cx="4229335" cy="997324"/>
                <a:chOff x="1797414" y="5388393"/>
                <a:chExt cx="4229335" cy="997324"/>
              </a:xfrm>
            </p:grpSpPr>
            <p:grpSp>
              <p:nvGrpSpPr>
                <p:cNvPr id="187" name="Group 186">
                  <a:extLst>
                    <a:ext uri="{FF2B5EF4-FFF2-40B4-BE49-F238E27FC236}">
                      <a16:creationId xmlns:a16="http://schemas.microsoft.com/office/drawing/2014/main" id="{746A44B3-4D1B-2241-99C3-8E8EAF1D57AF}"/>
                    </a:ext>
                  </a:extLst>
                </p:cNvPr>
                <p:cNvGrpSpPr/>
                <p:nvPr/>
              </p:nvGrpSpPr>
              <p:grpSpPr>
                <a:xfrm>
                  <a:off x="2029234" y="5388393"/>
                  <a:ext cx="3997515" cy="632860"/>
                  <a:chOff x="2029234" y="5388393"/>
                  <a:chExt cx="3997515" cy="632860"/>
                </a:xfrm>
              </p:grpSpPr>
              <p:sp>
                <p:nvSpPr>
                  <p:cNvPr id="189" name="Right Bracket 188">
                    <a:extLst>
                      <a:ext uri="{FF2B5EF4-FFF2-40B4-BE49-F238E27FC236}">
                        <a16:creationId xmlns:a16="http://schemas.microsoft.com/office/drawing/2014/main" id="{E1C4E732-4664-F349-AA55-A427BFC7C23A}"/>
                      </a:ext>
                    </a:extLst>
                  </p:cNvPr>
                  <p:cNvSpPr/>
                  <p:nvPr/>
                </p:nvSpPr>
                <p:spPr>
                  <a:xfrm rot="5400000">
                    <a:off x="3934026" y="3483601"/>
                    <a:ext cx="187932" cy="3997515"/>
                  </a:xfrm>
                  <a:prstGeom prst="rightBracket">
                    <a:avLst>
                      <a:gd name="adj" fmla="val 0"/>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90" name="Straight Arrow Connector 189">
                    <a:extLst>
                      <a:ext uri="{FF2B5EF4-FFF2-40B4-BE49-F238E27FC236}">
                        <a16:creationId xmlns:a16="http://schemas.microsoft.com/office/drawing/2014/main" id="{9F24BF4A-69B9-C849-AC91-4264DBC0131A}"/>
                      </a:ext>
                    </a:extLst>
                  </p:cNvPr>
                  <p:cNvCxnSpPr>
                    <a:cxnSpLocks/>
                  </p:cNvCxnSpPr>
                  <p:nvPr/>
                </p:nvCxnSpPr>
                <p:spPr>
                  <a:xfrm>
                    <a:off x="3164737" y="5576256"/>
                    <a:ext cx="0" cy="44499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88" name="TextBox 187">
                  <a:extLst>
                    <a:ext uri="{FF2B5EF4-FFF2-40B4-BE49-F238E27FC236}">
                      <a16:creationId xmlns:a16="http://schemas.microsoft.com/office/drawing/2014/main" id="{35C12787-092B-9F4F-AD6F-DE6D35F4A30D}"/>
                    </a:ext>
                  </a:extLst>
                </p:cNvPr>
                <p:cNvSpPr txBox="1"/>
                <p:nvPr/>
              </p:nvSpPr>
              <p:spPr>
                <a:xfrm>
                  <a:off x="1797414" y="6016385"/>
                  <a:ext cx="3174375" cy="369332"/>
                </a:xfrm>
                <a:prstGeom prst="rect">
                  <a:avLst/>
                </a:prstGeom>
                <a:noFill/>
              </p:spPr>
              <p:txBody>
                <a:bodyPr wrap="square" rtlCol="0">
                  <a:spAutoFit/>
                </a:bodyPr>
                <a:lstStyle/>
                <a:p>
                  <a:r>
                    <a:rPr lang="en-US" dirty="0"/>
                    <a:t>statistical test</a:t>
                  </a:r>
                </a:p>
              </p:txBody>
            </p:sp>
          </p:grpSp>
          <p:sp>
            <p:nvSpPr>
              <p:cNvPr id="186" name="TextBox 185">
                <a:extLst>
                  <a:ext uri="{FF2B5EF4-FFF2-40B4-BE49-F238E27FC236}">
                    <a16:creationId xmlns:a16="http://schemas.microsoft.com/office/drawing/2014/main" id="{4C42A925-00AD-F549-98D1-FDEB27370F7F}"/>
                  </a:ext>
                </a:extLst>
              </p:cNvPr>
              <p:cNvSpPr txBox="1"/>
              <p:nvPr/>
            </p:nvSpPr>
            <p:spPr>
              <a:xfrm>
                <a:off x="5412083" y="5870580"/>
                <a:ext cx="1983040" cy="646331"/>
              </a:xfrm>
              <a:prstGeom prst="rect">
                <a:avLst/>
              </a:prstGeom>
              <a:noFill/>
            </p:spPr>
            <p:txBody>
              <a:bodyPr wrap="square" rtlCol="0">
                <a:spAutoFit/>
              </a:bodyPr>
              <a:lstStyle/>
              <a:p>
                <a:r>
                  <a:rPr lang="en-US" b="1" dirty="0"/>
                  <a:t>save</a:t>
                </a:r>
              </a:p>
              <a:p>
                <a:r>
                  <a:rPr lang="en-US" b="1" dirty="0"/>
                  <a:t>p-value</a:t>
                </a:r>
              </a:p>
            </p:txBody>
          </p:sp>
        </p:grpSp>
      </p:grpSp>
      <p:sp>
        <p:nvSpPr>
          <p:cNvPr id="119" name="Oval 118">
            <a:extLst>
              <a:ext uri="{FF2B5EF4-FFF2-40B4-BE49-F238E27FC236}">
                <a16:creationId xmlns:a16="http://schemas.microsoft.com/office/drawing/2014/main" id="{D1BC0289-BAAA-E446-A383-535D4507F75A}"/>
              </a:ext>
            </a:extLst>
          </p:cNvPr>
          <p:cNvSpPr>
            <a:spLocks noChangeAspect="1"/>
          </p:cNvSpPr>
          <p:nvPr/>
        </p:nvSpPr>
        <p:spPr>
          <a:xfrm flipH="1">
            <a:off x="2400386" y="4059669"/>
            <a:ext cx="104190" cy="9836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CE9A3F96-1F6A-4F4D-9AD5-3F718DE3E73F}"/>
              </a:ext>
            </a:extLst>
          </p:cNvPr>
          <p:cNvSpPr>
            <a:spLocks noChangeAspect="1"/>
          </p:cNvSpPr>
          <p:nvPr/>
        </p:nvSpPr>
        <p:spPr>
          <a:xfrm flipH="1">
            <a:off x="2534095" y="3718419"/>
            <a:ext cx="104190" cy="9836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grpSp>
        <p:nvGrpSpPr>
          <p:cNvPr id="5" name="Group 4">
            <a:extLst>
              <a:ext uri="{FF2B5EF4-FFF2-40B4-BE49-F238E27FC236}">
                <a16:creationId xmlns:a16="http://schemas.microsoft.com/office/drawing/2014/main" id="{0CDE3680-28CF-D24F-9C26-36F251909705}"/>
              </a:ext>
            </a:extLst>
          </p:cNvPr>
          <p:cNvGrpSpPr/>
          <p:nvPr/>
        </p:nvGrpSpPr>
        <p:grpSpPr>
          <a:xfrm>
            <a:off x="4360398" y="2021187"/>
            <a:ext cx="3270335" cy="4292717"/>
            <a:chOff x="4360398" y="2021187"/>
            <a:chExt cx="3270335" cy="4292717"/>
          </a:xfrm>
        </p:grpSpPr>
        <p:pic>
          <p:nvPicPr>
            <p:cNvPr id="63" name="Picture 62">
              <a:extLst>
                <a:ext uri="{FF2B5EF4-FFF2-40B4-BE49-F238E27FC236}">
                  <a16:creationId xmlns:a16="http://schemas.microsoft.com/office/drawing/2014/main" id="{25F44347-0A1D-3842-8FC7-F906E365FE99}"/>
                </a:ext>
              </a:extLst>
            </p:cNvPr>
            <p:cNvPicPr>
              <a:picLocks noChangeAspect="1"/>
            </p:cNvPicPr>
            <p:nvPr/>
          </p:nvPicPr>
          <p:blipFill>
            <a:blip r:embed="rId7">
              <a:alphaModFix amt="50000"/>
              <a:extLst>
                <a:ext uri="{BEBA8EAE-BF5A-486C-A8C5-ECC9F3942E4B}">
                  <a14:imgProps xmlns:a14="http://schemas.microsoft.com/office/drawing/2010/main">
                    <a14:imgLayer r:embed="rId8">
                      <a14:imgEffect>
                        <a14:backgroundRemoval t="6061" b="89773" l="1046" r="97516">
                          <a14:foregroundMark x1="5621" y1="88258" x2="5621" y2="88258"/>
                          <a14:foregroundMark x1="1046" y1="88258" x2="1046" y2="88258"/>
                          <a14:foregroundMark x1="49673" y1="6061" x2="49673" y2="6061"/>
                          <a14:foregroundMark x1="93595" y1="88258" x2="93595" y2="88258"/>
                          <a14:foregroundMark x1="97516" y1="89015" x2="97516" y2="89015"/>
                        </a14:backgroundRemoval>
                      </a14:imgEffect>
                    </a14:imgLayer>
                  </a14:imgProps>
                </a:ext>
              </a:extLst>
            </a:blip>
            <a:stretch>
              <a:fillRect/>
            </a:stretch>
          </p:blipFill>
          <p:spPr>
            <a:xfrm>
              <a:off x="4360851" y="2021187"/>
              <a:ext cx="3200400" cy="1097280"/>
            </a:xfrm>
            <a:prstGeom prst="rect">
              <a:avLst/>
            </a:prstGeom>
          </p:spPr>
        </p:pic>
        <p:sp>
          <p:nvSpPr>
            <p:cNvPr id="65" name="TextBox 64">
              <a:extLst>
                <a:ext uri="{FF2B5EF4-FFF2-40B4-BE49-F238E27FC236}">
                  <a16:creationId xmlns:a16="http://schemas.microsoft.com/office/drawing/2014/main" id="{2890482E-A205-B342-9937-61F3E4EE6824}"/>
                </a:ext>
              </a:extLst>
            </p:cNvPr>
            <p:cNvSpPr txBox="1"/>
            <p:nvPr/>
          </p:nvSpPr>
          <p:spPr>
            <a:xfrm>
              <a:off x="5782360" y="3040285"/>
              <a:ext cx="330809" cy="369332"/>
            </a:xfrm>
            <a:prstGeom prst="rect">
              <a:avLst/>
            </a:prstGeom>
            <a:noFill/>
          </p:spPr>
          <p:txBody>
            <a:bodyPr wrap="square" rtlCol="0">
              <a:spAutoFit/>
            </a:bodyPr>
            <a:lstStyle/>
            <a:p>
              <a:r>
                <a:rPr lang="en-US" dirty="0"/>
                <a:t>µ</a:t>
              </a:r>
            </a:p>
          </p:txBody>
        </p:sp>
        <p:pic>
          <p:nvPicPr>
            <p:cNvPr id="66" name="Picture 65">
              <a:extLst>
                <a:ext uri="{FF2B5EF4-FFF2-40B4-BE49-F238E27FC236}">
                  <a16:creationId xmlns:a16="http://schemas.microsoft.com/office/drawing/2014/main" id="{2CCC1A84-499A-3B4D-A665-F63E85715A03}"/>
                </a:ext>
              </a:extLst>
            </p:cNvPr>
            <p:cNvPicPr>
              <a:picLocks noChangeAspect="1"/>
            </p:cNvPicPr>
            <p:nvPr/>
          </p:nvPicPr>
          <p:blipFill>
            <a:blip r:embed="rId9">
              <a:alphaModFix amt="50000"/>
              <a:extLst>
                <a:ext uri="{BEBA8EAE-BF5A-486C-A8C5-ECC9F3942E4B}">
                  <a14:imgProps xmlns:a14="http://schemas.microsoft.com/office/drawing/2010/main">
                    <a14:imgLayer r:embed="rId10">
                      <a14:imgEffect>
                        <a14:backgroundRemoval t="9091" b="89773" l="1569" r="96993">
                          <a14:foregroundMark x1="6797" y1="89015" x2="6797" y2="89015"/>
                          <a14:foregroundMark x1="1699" y1="88258" x2="1699" y2="88258"/>
                          <a14:foregroundMark x1="48235" y1="10606" x2="48235" y2="10606"/>
                          <a14:foregroundMark x1="50065" y1="9091" x2="50065" y2="9091"/>
                          <a14:foregroundMark x1="93203" y1="89015" x2="93203" y2="89015"/>
                          <a14:foregroundMark x1="96993" y1="89015" x2="96993" y2="89015"/>
                        </a14:backgroundRemoval>
                      </a14:imgEffect>
                    </a14:imgLayer>
                  </a14:imgProps>
                </a:ext>
              </a:extLst>
            </a:blip>
            <a:stretch>
              <a:fillRect/>
            </a:stretch>
          </p:blipFill>
          <p:spPr>
            <a:xfrm>
              <a:off x="4360398" y="2024193"/>
              <a:ext cx="3200383" cy="1097280"/>
            </a:xfrm>
            <a:prstGeom prst="rect">
              <a:avLst/>
            </a:prstGeom>
          </p:spPr>
        </p:pic>
        <p:cxnSp>
          <p:nvCxnSpPr>
            <p:cNvPr id="69" name="Straight Connector 68">
              <a:extLst>
                <a:ext uri="{FF2B5EF4-FFF2-40B4-BE49-F238E27FC236}">
                  <a16:creationId xmlns:a16="http://schemas.microsoft.com/office/drawing/2014/main" id="{40AF0F36-2BA0-1043-8FCC-B98691CF2881}"/>
                </a:ext>
              </a:extLst>
            </p:cNvPr>
            <p:cNvCxnSpPr>
              <a:cxnSpLocks/>
            </p:cNvCxnSpPr>
            <p:nvPr/>
          </p:nvCxnSpPr>
          <p:spPr>
            <a:xfrm>
              <a:off x="5944633" y="2046813"/>
              <a:ext cx="0" cy="1071654"/>
            </a:xfrm>
            <a:prstGeom prst="line">
              <a:avLst/>
            </a:prstGeom>
            <a:ln w="19050"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0" name="Straight Arrow Connector 69">
              <a:extLst>
                <a:ext uri="{FF2B5EF4-FFF2-40B4-BE49-F238E27FC236}">
                  <a16:creationId xmlns:a16="http://schemas.microsoft.com/office/drawing/2014/main" id="{94010B3A-8D65-E148-A153-75B01D70B96A}"/>
                </a:ext>
              </a:extLst>
            </p:cNvPr>
            <p:cNvCxnSpPr>
              <a:cxnSpLocks/>
            </p:cNvCxnSpPr>
            <p:nvPr/>
          </p:nvCxnSpPr>
          <p:spPr>
            <a:xfrm>
              <a:off x="5928387" y="3388916"/>
              <a:ext cx="0" cy="146304"/>
            </a:xfrm>
            <a:prstGeom prst="straightConnector1">
              <a:avLst/>
            </a:prstGeom>
            <a:ln w="19050">
              <a:solidFill>
                <a:srgbClr val="EFB0C6"/>
              </a:solidFill>
              <a:tailEnd type="triangle"/>
            </a:ln>
          </p:spPr>
          <p:style>
            <a:lnRef idx="1">
              <a:schemeClr val="accent1"/>
            </a:lnRef>
            <a:fillRef idx="0">
              <a:schemeClr val="accent1"/>
            </a:fillRef>
            <a:effectRef idx="0">
              <a:schemeClr val="accent1"/>
            </a:effectRef>
            <a:fontRef idx="minor">
              <a:schemeClr val="tx1"/>
            </a:fontRef>
          </p:style>
        </p:cxnSp>
        <p:sp>
          <p:nvSpPr>
            <p:cNvPr id="71" name="TextBox 70">
              <a:extLst>
                <a:ext uri="{FF2B5EF4-FFF2-40B4-BE49-F238E27FC236}">
                  <a16:creationId xmlns:a16="http://schemas.microsoft.com/office/drawing/2014/main" id="{02138405-C01F-EF4D-868C-28A77D39034D}"/>
                </a:ext>
              </a:extLst>
            </p:cNvPr>
            <p:cNvSpPr txBox="1"/>
            <p:nvPr/>
          </p:nvSpPr>
          <p:spPr>
            <a:xfrm>
              <a:off x="4617341" y="3628485"/>
              <a:ext cx="725498" cy="369332"/>
            </a:xfrm>
            <a:prstGeom prst="rect">
              <a:avLst/>
            </a:prstGeom>
            <a:noFill/>
          </p:spPr>
          <p:txBody>
            <a:bodyPr wrap="square" rtlCol="0">
              <a:spAutoFit/>
            </a:bodyPr>
            <a:lstStyle/>
            <a:p>
              <a:r>
                <a:rPr lang="en-US" dirty="0"/>
                <a:t>N=10</a:t>
              </a:r>
            </a:p>
          </p:txBody>
        </p:sp>
        <p:grpSp>
          <p:nvGrpSpPr>
            <p:cNvPr id="72" name="Group 71">
              <a:extLst>
                <a:ext uri="{FF2B5EF4-FFF2-40B4-BE49-F238E27FC236}">
                  <a16:creationId xmlns:a16="http://schemas.microsoft.com/office/drawing/2014/main" id="{2557F20E-7FA7-FE40-8714-E3A7B8D4F1DE}"/>
                </a:ext>
              </a:extLst>
            </p:cNvPr>
            <p:cNvGrpSpPr/>
            <p:nvPr/>
          </p:nvGrpSpPr>
          <p:grpSpPr>
            <a:xfrm>
              <a:off x="5576998" y="3730603"/>
              <a:ext cx="631428" cy="218814"/>
              <a:chOff x="2072235" y="4096667"/>
              <a:chExt cx="945219" cy="327555"/>
            </a:xfrm>
            <a:solidFill>
              <a:srgbClr val="EB86A6"/>
            </a:solidFill>
          </p:grpSpPr>
          <p:sp>
            <p:nvSpPr>
              <p:cNvPr id="73" name="Oval 72">
                <a:extLst>
                  <a:ext uri="{FF2B5EF4-FFF2-40B4-BE49-F238E27FC236}">
                    <a16:creationId xmlns:a16="http://schemas.microsoft.com/office/drawing/2014/main" id="{C08E2C89-FFFE-7243-A7A8-3697C6F85D08}"/>
                  </a:ext>
                </a:extLst>
              </p:cNvPr>
              <p:cNvSpPr>
                <a:spLocks noChangeAspect="1"/>
              </p:cNvSpPr>
              <p:nvPr/>
            </p:nvSpPr>
            <p:spPr>
              <a:xfrm flipH="1">
                <a:off x="2270218" y="4275412"/>
                <a:ext cx="155968" cy="147240"/>
              </a:xfrm>
              <a:prstGeom prst="ellipse">
                <a:avLst/>
              </a:prstGeom>
              <a:solidFill>
                <a:srgbClr val="F512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74" name="Oval 73">
                <a:extLst>
                  <a:ext uri="{FF2B5EF4-FFF2-40B4-BE49-F238E27FC236}">
                    <a16:creationId xmlns:a16="http://schemas.microsoft.com/office/drawing/2014/main" id="{D2384791-A7AD-7445-A66E-E5B2E1630D45}"/>
                  </a:ext>
                </a:extLst>
              </p:cNvPr>
              <p:cNvSpPr>
                <a:spLocks noChangeAspect="1"/>
              </p:cNvSpPr>
              <p:nvPr/>
            </p:nvSpPr>
            <p:spPr>
              <a:xfrm flipH="1">
                <a:off x="2270218" y="4097327"/>
                <a:ext cx="155968" cy="147241"/>
              </a:xfrm>
              <a:prstGeom prst="ellipse">
                <a:avLst/>
              </a:prstGeom>
              <a:solidFill>
                <a:srgbClr val="F512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75" name="Oval 74">
                <a:extLst>
                  <a:ext uri="{FF2B5EF4-FFF2-40B4-BE49-F238E27FC236}">
                    <a16:creationId xmlns:a16="http://schemas.microsoft.com/office/drawing/2014/main" id="{66D66597-FB10-FF4C-A0D0-169FBF675D6B}"/>
                  </a:ext>
                </a:extLst>
              </p:cNvPr>
              <p:cNvSpPr>
                <a:spLocks noChangeAspect="1"/>
              </p:cNvSpPr>
              <p:nvPr/>
            </p:nvSpPr>
            <p:spPr>
              <a:xfrm flipH="1">
                <a:off x="2459888" y="4276032"/>
                <a:ext cx="155968" cy="147240"/>
              </a:xfrm>
              <a:prstGeom prst="ellipse">
                <a:avLst/>
              </a:prstGeom>
              <a:solidFill>
                <a:srgbClr val="F512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76" name="Oval 75">
                <a:extLst>
                  <a:ext uri="{FF2B5EF4-FFF2-40B4-BE49-F238E27FC236}">
                    <a16:creationId xmlns:a16="http://schemas.microsoft.com/office/drawing/2014/main" id="{DD195B21-6319-5544-AF97-253F990C2B90}"/>
                  </a:ext>
                </a:extLst>
              </p:cNvPr>
              <p:cNvSpPr>
                <a:spLocks noChangeAspect="1"/>
              </p:cNvSpPr>
              <p:nvPr/>
            </p:nvSpPr>
            <p:spPr>
              <a:xfrm flipH="1">
                <a:off x="2861486" y="4096667"/>
                <a:ext cx="155968" cy="1472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77" name="Oval 76">
                <a:extLst>
                  <a:ext uri="{FF2B5EF4-FFF2-40B4-BE49-F238E27FC236}">
                    <a16:creationId xmlns:a16="http://schemas.microsoft.com/office/drawing/2014/main" id="{368F495C-1585-7446-8FDE-BACB90DE3574}"/>
                  </a:ext>
                </a:extLst>
              </p:cNvPr>
              <p:cNvSpPr>
                <a:spLocks noChangeAspect="1"/>
              </p:cNvSpPr>
              <p:nvPr/>
            </p:nvSpPr>
            <p:spPr>
              <a:xfrm flipH="1">
                <a:off x="2650115" y="4275914"/>
                <a:ext cx="155968" cy="14724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80" name="Oval 79">
                <a:extLst>
                  <a:ext uri="{FF2B5EF4-FFF2-40B4-BE49-F238E27FC236}">
                    <a16:creationId xmlns:a16="http://schemas.microsoft.com/office/drawing/2014/main" id="{ABE01660-2DC5-B04A-AC4A-5DF17950FEFA}"/>
                  </a:ext>
                </a:extLst>
              </p:cNvPr>
              <p:cNvSpPr>
                <a:spLocks noChangeAspect="1"/>
              </p:cNvSpPr>
              <p:nvPr/>
            </p:nvSpPr>
            <p:spPr>
              <a:xfrm flipH="1">
                <a:off x="2072235" y="4275861"/>
                <a:ext cx="155968" cy="147240"/>
              </a:xfrm>
              <a:prstGeom prst="ellipse">
                <a:avLst/>
              </a:prstGeom>
              <a:solidFill>
                <a:srgbClr val="F512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81" name="Oval 80">
                <a:extLst>
                  <a:ext uri="{FF2B5EF4-FFF2-40B4-BE49-F238E27FC236}">
                    <a16:creationId xmlns:a16="http://schemas.microsoft.com/office/drawing/2014/main" id="{FCF256C5-E5EB-334F-A9F5-C593DF198B08}"/>
                  </a:ext>
                </a:extLst>
              </p:cNvPr>
              <p:cNvSpPr>
                <a:spLocks noChangeAspect="1"/>
              </p:cNvSpPr>
              <p:nvPr/>
            </p:nvSpPr>
            <p:spPr>
              <a:xfrm flipH="1">
                <a:off x="2860086" y="4276981"/>
                <a:ext cx="155968" cy="14724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grpSp>
        <p:sp>
          <p:nvSpPr>
            <p:cNvPr id="82" name="TextBox 81">
              <a:extLst>
                <a:ext uri="{FF2B5EF4-FFF2-40B4-BE49-F238E27FC236}">
                  <a16:creationId xmlns:a16="http://schemas.microsoft.com/office/drawing/2014/main" id="{EDC18561-2055-8647-B2F5-7EA821FE2E65}"/>
                </a:ext>
              </a:extLst>
            </p:cNvPr>
            <p:cNvSpPr txBox="1"/>
            <p:nvPr/>
          </p:nvSpPr>
          <p:spPr>
            <a:xfrm>
              <a:off x="4609023" y="4104665"/>
              <a:ext cx="725498" cy="369332"/>
            </a:xfrm>
            <a:prstGeom prst="rect">
              <a:avLst/>
            </a:prstGeom>
            <a:noFill/>
          </p:spPr>
          <p:txBody>
            <a:bodyPr wrap="square" rtlCol="0">
              <a:spAutoFit/>
            </a:bodyPr>
            <a:lstStyle/>
            <a:p>
              <a:r>
                <a:rPr lang="en-US" dirty="0"/>
                <a:t>N=10</a:t>
              </a:r>
            </a:p>
          </p:txBody>
        </p:sp>
        <p:sp>
          <p:nvSpPr>
            <p:cNvPr id="83" name="Oval 82">
              <a:extLst>
                <a:ext uri="{FF2B5EF4-FFF2-40B4-BE49-F238E27FC236}">
                  <a16:creationId xmlns:a16="http://schemas.microsoft.com/office/drawing/2014/main" id="{42FCE6E6-EC63-554A-886E-D0E35926A033}"/>
                </a:ext>
              </a:extLst>
            </p:cNvPr>
            <p:cNvSpPr>
              <a:spLocks noChangeAspect="1"/>
            </p:cNvSpPr>
            <p:nvPr/>
          </p:nvSpPr>
          <p:spPr>
            <a:xfrm flipH="1">
              <a:off x="5707864" y="4328073"/>
              <a:ext cx="104190" cy="9836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id="{319AA359-0295-AA43-888C-71DD3D3EEC2C}"/>
                </a:ext>
              </a:extLst>
            </p:cNvPr>
            <p:cNvSpPr>
              <a:spLocks noChangeAspect="1"/>
            </p:cNvSpPr>
            <p:nvPr/>
          </p:nvSpPr>
          <p:spPr>
            <a:xfrm flipH="1">
              <a:off x="5707864" y="4203556"/>
              <a:ext cx="104190" cy="9836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767B6197-1DC7-544E-A45F-FA4F9BE61E61}"/>
                </a:ext>
              </a:extLst>
            </p:cNvPr>
            <p:cNvSpPr>
              <a:spLocks noChangeAspect="1"/>
            </p:cNvSpPr>
            <p:nvPr/>
          </p:nvSpPr>
          <p:spPr>
            <a:xfrm flipH="1">
              <a:off x="5834568" y="4329285"/>
              <a:ext cx="104190" cy="98360"/>
            </a:xfrm>
            <a:prstGeom prst="ellipse">
              <a:avLst/>
            </a:prstGeom>
            <a:solidFill>
              <a:srgbClr val="1203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a16="http://schemas.microsoft.com/office/drawing/2014/main" id="{AD84B5CF-01C3-7547-89EB-E9A80125D66C}"/>
                </a:ext>
              </a:extLst>
            </p:cNvPr>
            <p:cNvSpPr>
              <a:spLocks noChangeAspect="1"/>
            </p:cNvSpPr>
            <p:nvPr/>
          </p:nvSpPr>
          <p:spPr>
            <a:xfrm flipH="1">
              <a:off x="5709891" y="4067907"/>
              <a:ext cx="104190" cy="9836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A302A80D-D9BA-6842-B92F-A225C4E6C533}"/>
                </a:ext>
              </a:extLst>
            </p:cNvPr>
            <p:cNvSpPr>
              <a:spLocks noChangeAspect="1"/>
            </p:cNvSpPr>
            <p:nvPr/>
          </p:nvSpPr>
          <p:spPr>
            <a:xfrm flipH="1">
              <a:off x="5968507" y="4326787"/>
              <a:ext cx="104190" cy="98360"/>
            </a:xfrm>
            <a:prstGeom prst="ellipse">
              <a:avLst/>
            </a:prstGeom>
            <a:solidFill>
              <a:srgbClr val="1203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7A7446BE-87CF-BB48-8083-9D30F65F06CA}"/>
                </a:ext>
              </a:extLst>
            </p:cNvPr>
            <p:cNvSpPr>
              <a:spLocks noChangeAspect="1"/>
            </p:cNvSpPr>
            <p:nvPr/>
          </p:nvSpPr>
          <p:spPr>
            <a:xfrm flipH="1">
              <a:off x="6108102" y="4199048"/>
              <a:ext cx="104190" cy="98360"/>
            </a:xfrm>
            <a:prstGeom prst="ellipse">
              <a:avLst/>
            </a:prstGeom>
            <a:solidFill>
              <a:srgbClr val="1203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52981465-166A-294B-A3A9-8E54B1960178}"/>
                </a:ext>
              </a:extLst>
            </p:cNvPr>
            <p:cNvSpPr>
              <a:spLocks noChangeAspect="1"/>
            </p:cNvSpPr>
            <p:nvPr/>
          </p:nvSpPr>
          <p:spPr>
            <a:xfrm flipH="1">
              <a:off x="5448402" y="4328407"/>
              <a:ext cx="104190" cy="9836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B5F203DD-4BE5-3F46-B89B-2BABC511EAEA}"/>
                </a:ext>
              </a:extLst>
            </p:cNvPr>
            <p:cNvSpPr>
              <a:spLocks noChangeAspect="1"/>
            </p:cNvSpPr>
            <p:nvPr/>
          </p:nvSpPr>
          <p:spPr>
            <a:xfrm flipH="1">
              <a:off x="5575606" y="4328373"/>
              <a:ext cx="104190" cy="9836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681B28C6-92FF-D448-9D6B-47EFCE7177D2}"/>
                </a:ext>
              </a:extLst>
            </p:cNvPr>
            <p:cNvSpPr>
              <a:spLocks noChangeAspect="1"/>
            </p:cNvSpPr>
            <p:nvPr/>
          </p:nvSpPr>
          <p:spPr>
            <a:xfrm flipH="1">
              <a:off x="6101910" y="4326744"/>
              <a:ext cx="104190" cy="98360"/>
            </a:xfrm>
            <a:prstGeom prst="ellipse">
              <a:avLst/>
            </a:prstGeom>
            <a:solidFill>
              <a:srgbClr val="1203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id="{751B205E-02AD-E841-B49A-1B29EFC35233}"/>
                </a:ext>
              </a:extLst>
            </p:cNvPr>
            <p:cNvGrpSpPr/>
            <p:nvPr/>
          </p:nvGrpSpPr>
          <p:grpSpPr>
            <a:xfrm>
              <a:off x="4844609" y="5185386"/>
              <a:ext cx="2786124" cy="1128518"/>
              <a:chOff x="1797414" y="5388393"/>
              <a:chExt cx="5597709" cy="1128518"/>
            </a:xfrm>
          </p:grpSpPr>
          <p:cxnSp>
            <p:nvCxnSpPr>
              <p:cNvPr id="96" name="Straight Arrow Connector 95">
                <a:extLst>
                  <a:ext uri="{FF2B5EF4-FFF2-40B4-BE49-F238E27FC236}">
                    <a16:creationId xmlns:a16="http://schemas.microsoft.com/office/drawing/2014/main" id="{4875E5B8-84EB-FD4E-A23B-84171EEE4718}"/>
                  </a:ext>
                </a:extLst>
              </p:cNvPr>
              <p:cNvCxnSpPr>
                <a:cxnSpLocks/>
              </p:cNvCxnSpPr>
              <p:nvPr/>
            </p:nvCxnSpPr>
            <p:spPr>
              <a:xfrm>
                <a:off x="4836642" y="6229924"/>
                <a:ext cx="384726"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97" name="Group 96">
                <a:extLst>
                  <a:ext uri="{FF2B5EF4-FFF2-40B4-BE49-F238E27FC236}">
                    <a16:creationId xmlns:a16="http://schemas.microsoft.com/office/drawing/2014/main" id="{0549D8F1-FBCD-FC40-9ADD-2CC838B20740}"/>
                  </a:ext>
                </a:extLst>
              </p:cNvPr>
              <p:cNvGrpSpPr/>
              <p:nvPr/>
            </p:nvGrpSpPr>
            <p:grpSpPr>
              <a:xfrm>
                <a:off x="1797414" y="5388393"/>
                <a:ext cx="5597709" cy="1128518"/>
                <a:chOff x="1797414" y="5388393"/>
                <a:chExt cx="5597709" cy="1128518"/>
              </a:xfrm>
            </p:grpSpPr>
            <p:grpSp>
              <p:nvGrpSpPr>
                <p:cNvPr id="98" name="Group 97">
                  <a:extLst>
                    <a:ext uri="{FF2B5EF4-FFF2-40B4-BE49-F238E27FC236}">
                      <a16:creationId xmlns:a16="http://schemas.microsoft.com/office/drawing/2014/main" id="{370239D2-1F99-F94A-97DE-ABE8BE6B1723}"/>
                    </a:ext>
                  </a:extLst>
                </p:cNvPr>
                <p:cNvGrpSpPr/>
                <p:nvPr/>
              </p:nvGrpSpPr>
              <p:grpSpPr>
                <a:xfrm>
                  <a:off x="1797414" y="5388393"/>
                  <a:ext cx="4229335" cy="997324"/>
                  <a:chOff x="1797414" y="5388393"/>
                  <a:chExt cx="4229335" cy="997324"/>
                </a:xfrm>
              </p:grpSpPr>
              <p:grpSp>
                <p:nvGrpSpPr>
                  <p:cNvPr id="100" name="Group 99">
                    <a:extLst>
                      <a:ext uri="{FF2B5EF4-FFF2-40B4-BE49-F238E27FC236}">
                        <a16:creationId xmlns:a16="http://schemas.microsoft.com/office/drawing/2014/main" id="{DBD752CD-0633-774E-A52D-284A22B85880}"/>
                      </a:ext>
                    </a:extLst>
                  </p:cNvPr>
                  <p:cNvGrpSpPr/>
                  <p:nvPr/>
                </p:nvGrpSpPr>
                <p:grpSpPr>
                  <a:xfrm>
                    <a:off x="2029234" y="5388393"/>
                    <a:ext cx="3997515" cy="632860"/>
                    <a:chOff x="2029234" y="5388393"/>
                    <a:chExt cx="3997515" cy="632860"/>
                  </a:xfrm>
                </p:grpSpPr>
                <p:sp>
                  <p:nvSpPr>
                    <p:cNvPr id="102" name="Right Bracket 101">
                      <a:extLst>
                        <a:ext uri="{FF2B5EF4-FFF2-40B4-BE49-F238E27FC236}">
                          <a16:creationId xmlns:a16="http://schemas.microsoft.com/office/drawing/2014/main" id="{C03AD778-9E11-3F4E-BABF-1058DB5F6543}"/>
                        </a:ext>
                      </a:extLst>
                    </p:cNvPr>
                    <p:cNvSpPr/>
                    <p:nvPr/>
                  </p:nvSpPr>
                  <p:spPr>
                    <a:xfrm rot="5400000">
                      <a:off x="3934026" y="3483601"/>
                      <a:ext cx="187932" cy="3997515"/>
                    </a:xfrm>
                    <a:prstGeom prst="rightBracket">
                      <a:avLst>
                        <a:gd name="adj" fmla="val 0"/>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14" name="Straight Arrow Connector 113">
                      <a:extLst>
                        <a:ext uri="{FF2B5EF4-FFF2-40B4-BE49-F238E27FC236}">
                          <a16:creationId xmlns:a16="http://schemas.microsoft.com/office/drawing/2014/main" id="{28DAFEE1-F443-D047-AFA0-0BDF2A2FAF02}"/>
                        </a:ext>
                      </a:extLst>
                    </p:cNvPr>
                    <p:cNvCxnSpPr>
                      <a:cxnSpLocks/>
                    </p:cNvCxnSpPr>
                    <p:nvPr/>
                  </p:nvCxnSpPr>
                  <p:spPr>
                    <a:xfrm>
                      <a:off x="3164737" y="5576256"/>
                      <a:ext cx="0" cy="44499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01" name="TextBox 100">
                    <a:extLst>
                      <a:ext uri="{FF2B5EF4-FFF2-40B4-BE49-F238E27FC236}">
                        <a16:creationId xmlns:a16="http://schemas.microsoft.com/office/drawing/2014/main" id="{D2E62003-F5F7-6C4B-9148-9BAE2A72C3A8}"/>
                      </a:ext>
                    </a:extLst>
                  </p:cNvPr>
                  <p:cNvSpPr txBox="1"/>
                  <p:nvPr/>
                </p:nvSpPr>
                <p:spPr>
                  <a:xfrm>
                    <a:off x="1797414" y="6016385"/>
                    <a:ext cx="3174375" cy="369332"/>
                  </a:xfrm>
                  <a:prstGeom prst="rect">
                    <a:avLst/>
                  </a:prstGeom>
                  <a:noFill/>
                </p:spPr>
                <p:txBody>
                  <a:bodyPr wrap="square" rtlCol="0">
                    <a:spAutoFit/>
                  </a:bodyPr>
                  <a:lstStyle/>
                  <a:p>
                    <a:r>
                      <a:rPr lang="en-US" dirty="0"/>
                      <a:t>statistical test</a:t>
                    </a:r>
                  </a:p>
                </p:txBody>
              </p:sp>
            </p:grpSp>
            <p:sp>
              <p:nvSpPr>
                <p:cNvPr id="99" name="TextBox 98">
                  <a:extLst>
                    <a:ext uri="{FF2B5EF4-FFF2-40B4-BE49-F238E27FC236}">
                      <a16:creationId xmlns:a16="http://schemas.microsoft.com/office/drawing/2014/main" id="{56F5E19E-19F1-234D-B866-08C54B91C4A2}"/>
                    </a:ext>
                  </a:extLst>
                </p:cNvPr>
                <p:cNvSpPr txBox="1"/>
                <p:nvPr/>
              </p:nvSpPr>
              <p:spPr>
                <a:xfrm>
                  <a:off x="5412083" y="5870580"/>
                  <a:ext cx="1983040" cy="646331"/>
                </a:xfrm>
                <a:prstGeom prst="rect">
                  <a:avLst/>
                </a:prstGeom>
                <a:noFill/>
              </p:spPr>
              <p:txBody>
                <a:bodyPr wrap="square" rtlCol="0">
                  <a:spAutoFit/>
                </a:bodyPr>
                <a:lstStyle/>
                <a:p>
                  <a:r>
                    <a:rPr lang="en-US" b="1" dirty="0"/>
                    <a:t>save</a:t>
                  </a:r>
                </a:p>
                <a:p>
                  <a:r>
                    <a:rPr lang="en-US" b="1" dirty="0"/>
                    <a:t>p-value</a:t>
                  </a:r>
                </a:p>
              </p:txBody>
            </p:sp>
          </p:grpSp>
        </p:grpSp>
        <p:sp>
          <p:nvSpPr>
            <p:cNvPr id="115" name="Oval 114">
              <a:extLst>
                <a:ext uri="{FF2B5EF4-FFF2-40B4-BE49-F238E27FC236}">
                  <a16:creationId xmlns:a16="http://schemas.microsoft.com/office/drawing/2014/main" id="{C4CF16B8-F239-FE47-B620-3B90D3849CEB}"/>
                </a:ext>
              </a:extLst>
            </p:cNvPr>
            <p:cNvSpPr>
              <a:spLocks noChangeAspect="1"/>
            </p:cNvSpPr>
            <p:nvPr/>
          </p:nvSpPr>
          <p:spPr>
            <a:xfrm flipH="1">
              <a:off x="5965500" y="3730608"/>
              <a:ext cx="104190" cy="9836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16" name="Oval 115">
              <a:extLst>
                <a:ext uri="{FF2B5EF4-FFF2-40B4-BE49-F238E27FC236}">
                  <a16:creationId xmlns:a16="http://schemas.microsoft.com/office/drawing/2014/main" id="{3FD0FBD8-1CDB-DE43-92F3-69DE7D3518AB}"/>
                </a:ext>
              </a:extLst>
            </p:cNvPr>
            <p:cNvSpPr>
              <a:spLocks noChangeAspect="1"/>
            </p:cNvSpPr>
            <p:nvPr/>
          </p:nvSpPr>
          <p:spPr>
            <a:xfrm flipH="1">
              <a:off x="6248784" y="3852139"/>
              <a:ext cx="104190" cy="9836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17" name="Oval 116">
              <a:extLst>
                <a:ext uri="{FF2B5EF4-FFF2-40B4-BE49-F238E27FC236}">
                  <a16:creationId xmlns:a16="http://schemas.microsoft.com/office/drawing/2014/main" id="{F68229EB-409D-E649-B904-9F725C5AAFA5}"/>
                </a:ext>
              </a:extLst>
            </p:cNvPr>
            <p:cNvSpPr>
              <a:spLocks noChangeAspect="1"/>
            </p:cNvSpPr>
            <p:nvPr/>
          </p:nvSpPr>
          <p:spPr>
            <a:xfrm flipH="1">
              <a:off x="5707864" y="3613384"/>
              <a:ext cx="104190" cy="98361"/>
            </a:xfrm>
            <a:prstGeom prst="ellipse">
              <a:avLst/>
            </a:prstGeom>
            <a:solidFill>
              <a:srgbClr val="F512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21" name="Oval 120">
              <a:extLst>
                <a:ext uri="{FF2B5EF4-FFF2-40B4-BE49-F238E27FC236}">
                  <a16:creationId xmlns:a16="http://schemas.microsoft.com/office/drawing/2014/main" id="{E67627BB-7B54-A74C-87A2-24C0BC48DCEF}"/>
                </a:ext>
              </a:extLst>
            </p:cNvPr>
            <p:cNvSpPr>
              <a:spLocks noChangeAspect="1"/>
            </p:cNvSpPr>
            <p:nvPr/>
          </p:nvSpPr>
          <p:spPr>
            <a:xfrm flipH="1">
              <a:off x="6242110" y="4328032"/>
              <a:ext cx="104190" cy="98360"/>
            </a:xfrm>
            <a:prstGeom prst="ellipse">
              <a:avLst/>
            </a:prstGeom>
            <a:solidFill>
              <a:srgbClr val="1203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72521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nodeType="clickEffect">
                                  <p:stCondLst>
                                    <p:cond delay="0"/>
                                  </p:stCondLst>
                                  <p:childTnLst>
                                    <p:set>
                                      <p:cBhvr>
                                        <p:cTn id="11" dur="1" fill="hold">
                                          <p:stCondLst>
                                            <p:cond delay="0"/>
                                          </p:stCondLst>
                                        </p:cTn>
                                        <p:tgtEl>
                                          <p:spTgt spid="23"/>
                                        </p:tgtEl>
                                        <p:attrNameLst>
                                          <p:attrName>style.visibility</p:attrName>
                                        </p:attrNameLst>
                                      </p:cBhvr>
                                      <p:to>
                                        <p:strVal val="hidden"/>
                                      </p:to>
                                    </p:set>
                                  </p:childTnLst>
                                </p:cTn>
                              </p:par>
                              <p:par>
                                <p:cTn id="12" presetID="10" presetClass="entr" presetSubtype="0" fill="hold" grpId="0" nodeType="withEffect">
                                  <p:stCondLst>
                                    <p:cond delay="0"/>
                                  </p:stCondLst>
                                  <p:childTnLst>
                                    <p:set>
                                      <p:cBhvr>
                                        <p:cTn id="13" dur="1" fill="hold">
                                          <p:stCondLst>
                                            <p:cond delay="0"/>
                                          </p:stCondLst>
                                        </p:cTn>
                                        <p:tgtEl>
                                          <p:spTgt spid="123"/>
                                        </p:tgtEl>
                                        <p:attrNameLst>
                                          <p:attrName>style.visibility</p:attrName>
                                        </p:attrNameLst>
                                      </p:cBhvr>
                                      <p:to>
                                        <p:strVal val="visible"/>
                                      </p:to>
                                    </p:set>
                                    <p:animEffect transition="in" filter="fade">
                                      <p:cBhvr>
                                        <p:cTn id="14" dur="500"/>
                                        <p:tgtEl>
                                          <p:spTgt spid="123"/>
                                        </p:tgtEl>
                                      </p:cBhvr>
                                    </p:animEffect>
                                  </p:childTnLst>
                                </p:cTn>
                              </p:par>
                              <p:par>
                                <p:cTn id="15" presetID="1" presetClass="entr" presetSubtype="0"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063D1-9368-D248-9866-CC8B6700A1EE}"/>
              </a:ext>
            </a:extLst>
          </p:cNvPr>
          <p:cNvSpPr>
            <a:spLocks noGrp="1"/>
          </p:cNvSpPr>
          <p:nvPr>
            <p:ph type="title"/>
          </p:nvPr>
        </p:nvSpPr>
        <p:spPr/>
        <p:txBody>
          <a:bodyPr/>
          <a:lstStyle/>
          <a:p>
            <a:r>
              <a:rPr lang="en-US" dirty="0"/>
              <a:t>Markdown for false-positive simulation</a:t>
            </a:r>
          </a:p>
        </p:txBody>
      </p:sp>
      <p:sp>
        <p:nvSpPr>
          <p:cNvPr id="4" name="Content Placeholder 2">
            <a:extLst>
              <a:ext uri="{FF2B5EF4-FFF2-40B4-BE49-F238E27FC236}">
                <a16:creationId xmlns:a16="http://schemas.microsoft.com/office/drawing/2014/main" id="{0FE77C42-8EB8-DC4F-91CB-0BF65E14B647}"/>
              </a:ext>
            </a:extLst>
          </p:cNvPr>
          <p:cNvSpPr txBox="1">
            <a:spLocks/>
          </p:cNvSpPr>
          <p:nvPr/>
        </p:nvSpPr>
        <p:spPr>
          <a:xfrm>
            <a:off x="6852920" y="1866265"/>
            <a:ext cx="547116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3618822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Straight Connector 30">
            <a:extLst>
              <a:ext uri="{FF2B5EF4-FFF2-40B4-BE49-F238E27FC236}">
                <a16:creationId xmlns:a16="http://schemas.microsoft.com/office/drawing/2014/main" id="{832BE5AC-D753-A247-A8F5-ED20E0BF51C4}"/>
              </a:ext>
            </a:extLst>
          </p:cNvPr>
          <p:cNvCxnSpPr>
            <a:cxnSpLocks/>
          </p:cNvCxnSpPr>
          <p:nvPr/>
        </p:nvCxnSpPr>
        <p:spPr>
          <a:xfrm flipV="1">
            <a:off x="6864166" y="5537695"/>
            <a:ext cx="29057" cy="36258"/>
          </a:xfrm>
          <a:prstGeom prst="line">
            <a:avLst/>
          </a:prstGeom>
        </p:spPr>
        <p:style>
          <a:lnRef idx="3">
            <a:schemeClr val="accent2"/>
          </a:lnRef>
          <a:fillRef idx="0">
            <a:schemeClr val="accent2"/>
          </a:fillRef>
          <a:effectRef idx="2">
            <a:schemeClr val="accent2"/>
          </a:effectRef>
          <a:fontRef idx="minor">
            <a:schemeClr val="tx1"/>
          </a:fontRef>
        </p:style>
      </p:cxnSp>
      <p:pic>
        <p:nvPicPr>
          <p:cNvPr id="52" name="Picture 51">
            <a:extLst>
              <a:ext uri="{FF2B5EF4-FFF2-40B4-BE49-F238E27FC236}">
                <a16:creationId xmlns:a16="http://schemas.microsoft.com/office/drawing/2014/main" id="{22D85746-344E-5940-99DC-1F9B300FA759}"/>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Lst>
          </a:blip>
          <a:srcRect l="21966" t="30238" r="21260" b="37519"/>
          <a:stretch/>
        </p:blipFill>
        <p:spPr>
          <a:xfrm flipH="1">
            <a:off x="7108226" y="7272804"/>
            <a:ext cx="995020" cy="580563"/>
          </a:xfrm>
          <a:prstGeom prst="rect">
            <a:avLst/>
          </a:prstGeom>
        </p:spPr>
      </p:pic>
      <p:pic>
        <p:nvPicPr>
          <p:cNvPr id="13" name="Picture 12">
            <a:extLst>
              <a:ext uri="{FF2B5EF4-FFF2-40B4-BE49-F238E27FC236}">
                <a16:creationId xmlns:a16="http://schemas.microsoft.com/office/drawing/2014/main" id="{B3201EB2-523C-5744-92E9-60FE500F0E0A}"/>
              </a:ext>
            </a:extLst>
          </p:cNvPr>
          <p:cNvPicPr>
            <a:picLocks noChangeAspect="1"/>
          </p:cNvPicPr>
          <p:nvPr/>
        </p:nvPicPr>
        <p:blipFill>
          <a:blip r:embed="rId5">
            <a:extLst>
              <a:ext uri="{BEBA8EAE-BF5A-486C-A8C5-ECC9F3942E4B}">
                <a14:imgProps xmlns:a14="http://schemas.microsoft.com/office/drawing/2010/main">
                  <a14:imgLayer>
                    <a14:imgEffect>
                      <a14:sharpenSoften amount="50000"/>
                    </a14:imgEffect>
                    <a14:imgEffect>
                      <a14:brightnessContrast contrast="-40000"/>
                    </a14:imgEffect>
                  </a14:imgLayer>
                </a14:imgProps>
              </a:ext>
            </a:extLst>
          </a:blip>
          <a:stretch>
            <a:fillRect/>
          </a:stretch>
        </p:blipFill>
        <p:spPr>
          <a:xfrm>
            <a:off x="8552736" y="1816117"/>
            <a:ext cx="1232381" cy="1601500"/>
          </a:xfrm>
          <a:prstGeom prst="rect">
            <a:avLst/>
          </a:prstGeom>
        </p:spPr>
      </p:pic>
      <p:sp>
        <p:nvSpPr>
          <p:cNvPr id="15" name="Rectangle 14">
            <a:extLst>
              <a:ext uri="{FF2B5EF4-FFF2-40B4-BE49-F238E27FC236}">
                <a16:creationId xmlns:a16="http://schemas.microsoft.com/office/drawing/2014/main" id="{AEF4DF82-03DC-534D-93D9-C57815A3C1D0}"/>
              </a:ext>
            </a:extLst>
          </p:cNvPr>
          <p:cNvSpPr/>
          <p:nvPr/>
        </p:nvSpPr>
        <p:spPr>
          <a:xfrm>
            <a:off x="929865" y="1606282"/>
            <a:ext cx="10423935" cy="1959095"/>
          </a:xfrm>
          <a:prstGeom prst="rect">
            <a:avLst/>
          </a:prstGeom>
          <a:noFill/>
          <a:ln w="38100">
            <a:solidFill>
              <a:schemeClr val="accent1">
                <a:lumMod val="20000"/>
                <a:lumOff val="8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86C93B38-D3BB-DB4A-80D9-C5BD8AA6DFA0}"/>
              </a:ext>
            </a:extLst>
          </p:cNvPr>
          <p:cNvSpPr>
            <a:spLocks noGrp="1"/>
          </p:cNvSpPr>
          <p:nvPr>
            <p:ph type="title"/>
          </p:nvPr>
        </p:nvSpPr>
        <p:spPr/>
        <p:txBody>
          <a:bodyPr/>
          <a:lstStyle/>
          <a:p>
            <a:r>
              <a:rPr lang="en-US" dirty="0"/>
              <a:t>Common designs with pseudoreplication</a:t>
            </a:r>
          </a:p>
        </p:txBody>
      </p:sp>
      <p:sp>
        <p:nvSpPr>
          <p:cNvPr id="8" name="Content Placeholder 2">
            <a:extLst>
              <a:ext uri="{FF2B5EF4-FFF2-40B4-BE49-F238E27FC236}">
                <a16:creationId xmlns:a16="http://schemas.microsoft.com/office/drawing/2014/main" id="{A7953C97-E50B-104C-A783-B623C575AFCB}"/>
              </a:ext>
            </a:extLst>
          </p:cNvPr>
          <p:cNvSpPr txBox="1">
            <a:spLocks/>
          </p:cNvSpPr>
          <p:nvPr/>
        </p:nvSpPr>
        <p:spPr>
          <a:xfrm>
            <a:off x="1192782" y="1982306"/>
            <a:ext cx="1802861" cy="14784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a:t>Samples from different levels of biological organization</a:t>
            </a:r>
          </a:p>
        </p:txBody>
      </p:sp>
      <p:pic>
        <p:nvPicPr>
          <p:cNvPr id="10" name="Picture 9">
            <a:extLst>
              <a:ext uri="{FF2B5EF4-FFF2-40B4-BE49-F238E27FC236}">
                <a16:creationId xmlns:a16="http://schemas.microsoft.com/office/drawing/2014/main" id="{B335C417-5864-5E4E-9E9D-FFF12BEE4522}"/>
              </a:ext>
            </a:extLst>
          </p:cNvPr>
          <p:cNvPicPr>
            <a:picLocks noChangeAspect="1"/>
          </p:cNvPicPr>
          <p:nvPr/>
        </p:nvPicPr>
        <p:blipFill>
          <a:blip r:embed="rId6"/>
          <a:stretch>
            <a:fillRect/>
          </a:stretch>
        </p:blipFill>
        <p:spPr>
          <a:xfrm>
            <a:off x="4226568" y="2417983"/>
            <a:ext cx="881519" cy="553817"/>
          </a:xfrm>
          <a:prstGeom prst="rect">
            <a:avLst/>
          </a:prstGeom>
        </p:spPr>
      </p:pic>
      <p:pic>
        <p:nvPicPr>
          <p:cNvPr id="11" name="Picture 10">
            <a:extLst>
              <a:ext uri="{FF2B5EF4-FFF2-40B4-BE49-F238E27FC236}">
                <a16:creationId xmlns:a16="http://schemas.microsoft.com/office/drawing/2014/main" id="{D8462E3D-5F08-5D46-A315-1385316C3C2D}"/>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12027" b="82990" l="4690" r="89864">
                        <a14:foregroundMark x1="28290" y1="81271" x2="28290" y2="81271"/>
                        <a14:foregroundMark x1="55825" y1="82990" x2="55825" y2="82990"/>
                        <a14:foregroundMark x1="4841" y1="80756" x2="4841" y2="80756"/>
                        <a14:foregroundMark x1="83359" y1="17869" x2="83359" y2="17869"/>
                        <a14:foregroundMark x1="84266" y1="13230" x2="84266" y2="13230"/>
                        <a14:foregroundMark x1="86384" y1="12027" x2="86384" y2="12027"/>
                      </a14:backgroundRemoval>
                    </a14:imgEffect>
                  </a14:imgLayer>
                </a14:imgProps>
              </a:ext>
            </a:extLst>
          </a:blip>
          <a:srcRect t="9162" b="10153"/>
          <a:stretch/>
        </p:blipFill>
        <p:spPr>
          <a:xfrm>
            <a:off x="3017585" y="2041399"/>
            <a:ext cx="1269068" cy="902931"/>
          </a:xfrm>
          <a:prstGeom prst="rect">
            <a:avLst/>
          </a:prstGeom>
        </p:spPr>
      </p:pic>
      <p:pic>
        <p:nvPicPr>
          <p:cNvPr id="12" name="Picture 11">
            <a:extLst>
              <a:ext uri="{FF2B5EF4-FFF2-40B4-BE49-F238E27FC236}">
                <a16:creationId xmlns:a16="http://schemas.microsoft.com/office/drawing/2014/main" id="{FFE85780-12DC-0948-B352-96916BEFD35B}"/>
              </a:ext>
            </a:extLst>
          </p:cNvPr>
          <p:cNvPicPr>
            <a:picLocks noChangeAspect="1"/>
          </p:cNvPicPr>
          <p:nvPr/>
        </p:nvPicPr>
        <p:blipFill>
          <a:blip r:embed="rId9"/>
          <a:stretch>
            <a:fillRect/>
          </a:stretch>
        </p:blipFill>
        <p:spPr>
          <a:xfrm>
            <a:off x="6201446" y="2232256"/>
            <a:ext cx="1365884" cy="897120"/>
          </a:xfrm>
          <a:prstGeom prst="rect">
            <a:avLst/>
          </a:prstGeom>
        </p:spPr>
      </p:pic>
      <p:sp>
        <p:nvSpPr>
          <p:cNvPr id="14" name="Rectangle 13">
            <a:extLst>
              <a:ext uri="{FF2B5EF4-FFF2-40B4-BE49-F238E27FC236}">
                <a16:creationId xmlns:a16="http://schemas.microsoft.com/office/drawing/2014/main" id="{497F2491-F46F-AC49-BE80-DE14E2F2055B}"/>
              </a:ext>
            </a:extLst>
          </p:cNvPr>
          <p:cNvSpPr/>
          <p:nvPr/>
        </p:nvSpPr>
        <p:spPr>
          <a:xfrm>
            <a:off x="9881745" y="2396202"/>
            <a:ext cx="1086892" cy="461665"/>
          </a:xfrm>
          <a:prstGeom prst="rect">
            <a:avLst/>
          </a:prstGeom>
        </p:spPr>
        <p:txBody>
          <a:bodyPr wrap="square">
            <a:spAutoFit/>
          </a:bodyPr>
          <a:lstStyle/>
          <a:p>
            <a:r>
              <a:rPr lang="en-US" sz="2400" b="1" dirty="0">
                <a:solidFill>
                  <a:srgbClr val="111111"/>
                </a:solidFill>
                <a:latin typeface="Helvetica" pitchFamily="2" charset="0"/>
              </a:rPr>
              <a:t>X 100</a:t>
            </a:r>
            <a:endParaRPr lang="el-GR" sz="2400" b="1" dirty="0"/>
          </a:p>
        </p:txBody>
      </p:sp>
      <p:sp>
        <p:nvSpPr>
          <p:cNvPr id="16" name="Right Arrow 15">
            <a:extLst>
              <a:ext uri="{FF2B5EF4-FFF2-40B4-BE49-F238E27FC236}">
                <a16:creationId xmlns:a16="http://schemas.microsoft.com/office/drawing/2014/main" id="{4B23DE8B-52A7-7940-8ED7-0021301E5661}"/>
              </a:ext>
            </a:extLst>
          </p:cNvPr>
          <p:cNvSpPr/>
          <p:nvPr/>
        </p:nvSpPr>
        <p:spPr>
          <a:xfrm>
            <a:off x="5429434" y="2490517"/>
            <a:ext cx="496484" cy="311580"/>
          </a:xfrm>
          <a:prstGeom prst="rightArrow">
            <a:avLst>
              <a:gd name="adj1" fmla="val 37795"/>
              <a:gd name="adj2" fmla="val 780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84A4D6CB-6874-7646-AA73-D7DD45CB2214}"/>
              </a:ext>
            </a:extLst>
          </p:cNvPr>
          <p:cNvSpPr txBox="1"/>
          <p:nvPr/>
        </p:nvSpPr>
        <p:spPr>
          <a:xfrm>
            <a:off x="3196831" y="2930231"/>
            <a:ext cx="925850" cy="369332"/>
          </a:xfrm>
          <a:prstGeom prst="rect">
            <a:avLst/>
          </a:prstGeom>
          <a:noFill/>
        </p:spPr>
        <p:txBody>
          <a:bodyPr wrap="square" rtlCol="0">
            <a:spAutoFit/>
          </a:bodyPr>
          <a:lstStyle/>
          <a:p>
            <a:r>
              <a:rPr lang="en-US" dirty="0"/>
              <a:t>Control</a:t>
            </a:r>
          </a:p>
        </p:txBody>
      </p:sp>
      <p:pic>
        <p:nvPicPr>
          <p:cNvPr id="20" name="Picture 19">
            <a:extLst>
              <a:ext uri="{FF2B5EF4-FFF2-40B4-BE49-F238E27FC236}">
                <a16:creationId xmlns:a16="http://schemas.microsoft.com/office/drawing/2014/main" id="{E50DFB81-281F-2147-B248-C5EA8450A6BC}"/>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8000" b="92333" l="6667" r="91000">
                        <a14:foregroundMark x1="57000" y1="56000" x2="57000" y2="56000"/>
                        <a14:foregroundMark x1="12333" y1="10667" x2="12333" y2="10667"/>
                        <a14:foregroundMark x1="18000" y1="8000" x2="18000" y2="8000"/>
                        <a14:foregroundMark x1="14333" y1="12000" x2="14333" y2="12000"/>
                        <a14:foregroundMark x1="6667" y1="19667" x2="6667" y2="19667"/>
                        <a14:foregroundMark x1="37333" y1="38333" x2="37333" y2="38333"/>
                        <a14:foregroundMark x1="34000" y1="34000" x2="34000" y2="34000"/>
                        <a14:foregroundMark x1="41667" y1="43000" x2="41667" y2="43000"/>
                        <a14:foregroundMark x1="46000" y1="46000" x2="46000" y2="46000"/>
                        <a14:foregroundMark x1="91000" y1="92333" x2="91000" y2="92333"/>
                      </a14:backgroundRemoval>
                    </a14:imgEffect>
                  </a14:imgLayer>
                </a14:imgProps>
              </a:ext>
            </a:extLst>
          </a:blip>
          <a:stretch>
            <a:fillRect/>
          </a:stretch>
        </p:blipFill>
        <p:spPr>
          <a:xfrm rot="8105269">
            <a:off x="4559012" y="2847466"/>
            <a:ext cx="556565" cy="556565"/>
          </a:xfrm>
          <a:prstGeom prst="rect">
            <a:avLst/>
          </a:prstGeom>
        </p:spPr>
      </p:pic>
      <p:sp>
        <p:nvSpPr>
          <p:cNvPr id="21" name="Rectangle 20">
            <a:extLst>
              <a:ext uri="{FF2B5EF4-FFF2-40B4-BE49-F238E27FC236}">
                <a16:creationId xmlns:a16="http://schemas.microsoft.com/office/drawing/2014/main" id="{A786BBE3-9057-8547-A668-D103EA080A1F}"/>
              </a:ext>
            </a:extLst>
          </p:cNvPr>
          <p:cNvSpPr/>
          <p:nvPr/>
        </p:nvSpPr>
        <p:spPr>
          <a:xfrm>
            <a:off x="929864" y="3830641"/>
            <a:ext cx="10423936" cy="2640571"/>
          </a:xfrm>
          <a:prstGeom prst="rect">
            <a:avLst/>
          </a:prstGeom>
          <a:noFill/>
          <a:ln w="38100">
            <a:solidFill>
              <a:schemeClr val="accent1">
                <a:lumMod val="20000"/>
                <a:lumOff val="8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2" name="Content Placeholder 2">
            <a:extLst>
              <a:ext uri="{FF2B5EF4-FFF2-40B4-BE49-F238E27FC236}">
                <a16:creationId xmlns:a16="http://schemas.microsoft.com/office/drawing/2014/main" id="{3B9F7B49-05E7-0B4A-A801-E301B214355A}"/>
              </a:ext>
            </a:extLst>
          </p:cNvPr>
          <p:cNvSpPr txBox="1">
            <a:spLocks/>
          </p:cNvSpPr>
          <p:nvPr/>
        </p:nvSpPr>
        <p:spPr>
          <a:xfrm>
            <a:off x="1110545" y="4360839"/>
            <a:ext cx="2381505" cy="141442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a:t>Animals within a litter or other groupings are not independent</a:t>
            </a:r>
          </a:p>
        </p:txBody>
      </p:sp>
      <p:sp>
        <p:nvSpPr>
          <p:cNvPr id="23" name="TextBox 22">
            <a:extLst>
              <a:ext uri="{FF2B5EF4-FFF2-40B4-BE49-F238E27FC236}">
                <a16:creationId xmlns:a16="http://schemas.microsoft.com/office/drawing/2014/main" id="{908974BB-C461-8546-964D-00FC3012D6C0}"/>
              </a:ext>
            </a:extLst>
          </p:cNvPr>
          <p:cNvSpPr txBox="1"/>
          <p:nvPr/>
        </p:nvSpPr>
        <p:spPr>
          <a:xfrm>
            <a:off x="4021533" y="2923015"/>
            <a:ext cx="443936" cy="369332"/>
          </a:xfrm>
          <a:prstGeom prst="rect">
            <a:avLst/>
          </a:prstGeom>
          <a:noFill/>
        </p:spPr>
        <p:txBody>
          <a:bodyPr wrap="square" rtlCol="0">
            <a:spAutoFit/>
          </a:bodyPr>
          <a:lstStyle/>
          <a:p>
            <a:r>
              <a:rPr lang="en-US" dirty="0"/>
              <a:t>vs.</a:t>
            </a:r>
          </a:p>
        </p:txBody>
      </p:sp>
      <p:pic>
        <p:nvPicPr>
          <p:cNvPr id="28" name="Picture 27">
            <a:extLst>
              <a:ext uri="{FF2B5EF4-FFF2-40B4-BE49-F238E27FC236}">
                <a16:creationId xmlns:a16="http://schemas.microsoft.com/office/drawing/2014/main" id="{D5196DC6-84B8-FE44-9716-0621633AEEE5}"/>
              </a:ext>
            </a:extLst>
          </p:cNvPr>
          <p:cNvPicPr>
            <a:picLocks noChangeAspect="1"/>
          </p:cNvPicPr>
          <p:nvPr/>
        </p:nvPicPr>
        <p:blipFill rotWithShape="1">
          <a:blip r:embed="rId3">
            <a:extLst>
              <a:ext uri="{BEBA8EAE-BF5A-486C-A8C5-ECC9F3942E4B}">
                <a14:imgProps xmlns:a14="http://schemas.microsoft.com/office/drawing/2010/main">
                  <a14:imgLayer r:embed="rId12">
                    <a14:imgEffect>
                      <a14:backgroundRemoval t="10000" b="90000" l="10000" r="90000"/>
                    </a14:imgEffect>
                  </a14:imgLayer>
                </a14:imgProps>
              </a:ext>
            </a:extLst>
          </a:blip>
          <a:srcRect l="21966" t="30238" r="21260" b="37519"/>
          <a:stretch/>
        </p:blipFill>
        <p:spPr>
          <a:xfrm flipH="1">
            <a:off x="5262757" y="6982522"/>
            <a:ext cx="995020" cy="580563"/>
          </a:xfrm>
          <a:prstGeom prst="rect">
            <a:avLst/>
          </a:prstGeom>
        </p:spPr>
      </p:pic>
      <p:pic>
        <p:nvPicPr>
          <p:cNvPr id="29" name="Picture 28">
            <a:extLst>
              <a:ext uri="{FF2B5EF4-FFF2-40B4-BE49-F238E27FC236}">
                <a16:creationId xmlns:a16="http://schemas.microsoft.com/office/drawing/2014/main" id="{984CBB60-D33E-8A4C-8DB8-49D4DEDA79AD}"/>
              </a:ext>
            </a:extLst>
          </p:cNvPr>
          <p:cNvPicPr>
            <a:picLocks noChangeAspect="1"/>
          </p:cNvPicPr>
          <p:nvPr/>
        </p:nvPicPr>
        <p:blipFill rotWithShape="1">
          <a:blip r:embed="rId3">
            <a:extLst>
              <a:ext uri="{BEBA8EAE-BF5A-486C-A8C5-ECC9F3942E4B}">
                <a14:imgProps xmlns:a14="http://schemas.microsoft.com/office/drawing/2010/main">
                  <a14:imgLayer r:embed="rId13">
                    <a14:imgEffect>
                      <a14:backgroundRemoval t="10000" b="90000" l="10000" r="90000"/>
                    </a14:imgEffect>
                  </a14:imgLayer>
                </a14:imgProps>
              </a:ext>
            </a:extLst>
          </a:blip>
          <a:srcRect l="22369" t="30238" r="21260" b="22000"/>
          <a:stretch/>
        </p:blipFill>
        <p:spPr>
          <a:xfrm flipH="1">
            <a:off x="6315735" y="7462481"/>
            <a:ext cx="987945" cy="859992"/>
          </a:xfrm>
          <a:prstGeom prst="rect">
            <a:avLst/>
          </a:prstGeom>
        </p:spPr>
      </p:pic>
      <p:sp>
        <p:nvSpPr>
          <p:cNvPr id="33" name="Right Arrow 32">
            <a:extLst>
              <a:ext uri="{FF2B5EF4-FFF2-40B4-BE49-F238E27FC236}">
                <a16:creationId xmlns:a16="http://schemas.microsoft.com/office/drawing/2014/main" id="{3E48198E-58E4-0641-8CF2-9EBBF941D4DA}"/>
              </a:ext>
            </a:extLst>
          </p:cNvPr>
          <p:cNvSpPr/>
          <p:nvPr/>
        </p:nvSpPr>
        <p:spPr>
          <a:xfrm>
            <a:off x="7821486" y="2456651"/>
            <a:ext cx="496484" cy="311580"/>
          </a:xfrm>
          <a:prstGeom prst="rightArrow">
            <a:avLst>
              <a:gd name="adj1" fmla="val 37795"/>
              <a:gd name="adj2" fmla="val 780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037FE208-7CE3-6846-8D35-A12904332D38}"/>
              </a:ext>
            </a:extLst>
          </p:cNvPr>
          <p:cNvPicPr>
            <a:picLocks noChangeAspect="1"/>
          </p:cNvPicPr>
          <p:nvPr/>
        </p:nvPicPr>
        <p:blipFill>
          <a:blip r:embed="rId14"/>
          <a:stretch>
            <a:fillRect/>
          </a:stretch>
        </p:blipFill>
        <p:spPr>
          <a:xfrm>
            <a:off x="6157790" y="4963731"/>
            <a:ext cx="2240542" cy="1379312"/>
          </a:xfrm>
          <a:prstGeom prst="rect">
            <a:avLst/>
          </a:prstGeom>
        </p:spPr>
      </p:pic>
      <p:sp>
        <p:nvSpPr>
          <p:cNvPr id="41" name="Rectangle 40">
            <a:extLst>
              <a:ext uri="{FF2B5EF4-FFF2-40B4-BE49-F238E27FC236}">
                <a16:creationId xmlns:a16="http://schemas.microsoft.com/office/drawing/2014/main" id="{FB35FC3E-C5D9-C54F-94DC-F9B0A50DD16E}"/>
              </a:ext>
            </a:extLst>
          </p:cNvPr>
          <p:cNvSpPr/>
          <p:nvPr/>
        </p:nvSpPr>
        <p:spPr>
          <a:xfrm>
            <a:off x="4096753" y="4014014"/>
            <a:ext cx="2739097" cy="369332"/>
          </a:xfrm>
          <a:prstGeom prst="rect">
            <a:avLst/>
          </a:prstGeom>
        </p:spPr>
        <p:txBody>
          <a:bodyPr wrap="square">
            <a:spAutoFit/>
          </a:bodyPr>
          <a:lstStyle/>
          <a:p>
            <a:r>
              <a:rPr lang="en-US" dirty="0">
                <a:solidFill>
                  <a:srgbClr val="111111"/>
                </a:solidFill>
              </a:rPr>
              <a:t>Prenatal environment</a:t>
            </a:r>
            <a:endParaRPr lang="el-GR" dirty="0"/>
          </a:p>
        </p:txBody>
      </p:sp>
      <p:grpSp>
        <p:nvGrpSpPr>
          <p:cNvPr id="34" name="Group 33">
            <a:extLst>
              <a:ext uri="{FF2B5EF4-FFF2-40B4-BE49-F238E27FC236}">
                <a16:creationId xmlns:a16="http://schemas.microsoft.com/office/drawing/2014/main" id="{0060E324-8D82-294B-A6BC-7955692734F8}"/>
              </a:ext>
            </a:extLst>
          </p:cNvPr>
          <p:cNvGrpSpPr/>
          <p:nvPr/>
        </p:nvGrpSpPr>
        <p:grpSpPr>
          <a:xfrm>
            <a:off x="3492050" y="4716615"/>
            <a:ext cx="2415966" cy="1265113"/>
            <a:chOff x="3492050" y="4871363"/>
            <a:chExt cx="2415966" cy="1265113"/>
          </a:xfrm>
        </p:grpSpPr>
        <p:pic>
          <p:nvPicPr>
            <p:cNvPr id="32" name="Picture 31">
              <a:extLst>
                <a:ext uri="{FF2B5EF4-FFF2-40B4-BE49-F238E27FC236}">
                  <a16:creationId xmlns:a16="http://schemas.microsoft.com/office/drawing/2014/main" id="{FDCD7A7A-2345-8740-96BF-7547EE58FCB3}"/>
                </a:ext>
              </a:extLst>
            </p:cNvPr>
            <p:cNvPicPr>
              <a:picLocks noChangeAspect="1"/>
            </p:cNvPicPr>
            <p:nvPr/>
          </p:nvPicPr>
          <p:blipFill>
            <a:blip r:embed="rId15"/>
            <a:stretch>
              <a:fillRect/>
            </a:stretch>
          </p:blipFill>
          <p:spPr>
            <a:xfrm>
              <a:off x="3492050" y="4871363"/>
              <a:ext cx="1822067" cy="1265113"/>
            </a:xfrm>
            <a:prstGeom prst="rect">
              <a:avLst/>
            </a:prstGeom>
          </p:spPr>
        </p:pic>
        <p:sp>
          <p:nvSpPr>
            <p:cNvPr id="43" name="Right Arrow 42">
              <a:extLst>
                <a:ext uri="{FF2B5EF4-FFF2-40B4-BE49-F238E27FC236}">
                  <a16:creationId xmlns:a16="http://schemas.microsoft.com/office/drawing/2014/main" id="{D47DFC38-5E96-6B44-B56B-910FB1DA1816}"/>
                </a:ext>
              </a:extLst>
            </p:cNvPr>
            <p:cNvSpPr/>
            <p:nvPr/>
          </p:nvSpPr>
          <p:spPr>
            <a:xfrm rot="10800000">
              <a:off x="5139515" y="5702390"/>
              <a:ext cx="768501" cy="262047"/>
            </a:xfrm>
            <a:prstGeom prst="rightArrow">
              <a:avLst>
                <a:gd name="adj1" fmla="val 37795"/>
                <a:gd name="adj2" fmla="val 780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4" name="Right Arrow 43">
            <a:extLst>
              <a:ext uri="{FF2B5EF4-FFF2-40B4-BE49-F238E27FC236}">
                <a16:creationId xmlns:a16="http://schemas.microsoft.com/office/drawing/2014/main" id="{5FA81388-A21A-EB48-8422-C410508F99CF}"/>
              </a:ext>
            </a:extLst>
          </p:cNvPr>
          <p:cNvSpPr/>
          <p:nvPr/>
        </p:nvSpPr>
        <p:spPr>
          <a:xfrm rot="13820725">
            <a:off x="5659902" y="4573936"/>
            <a:ext cx="612571" cy="249721"/>
          </a:xfrm>
          <a:prstGeom prst="rightArrow">
            <a:avLst>
              <a:gd name="adj1" fmla="val 37795"/>
              <a:gd name="adj2" fmla="val 780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a:extLst>
              <a:ext uri="{FF2B5EF4-FFF2-40B4-BE49-F238E27FC236}">
                <a16:creationId xmlns:a16="http://schemas.microsoft.com/office/drawing/2014/main" id="{825F1CC6-3E67-6844-AE63-96191C5D33DB}"/>
              </a:ext>
            </a:extLst>
          </p:cNvPr>
          <p:cNvGrpSpPr/>
          <p:nvPr/>
        </p:nvGrpSpPr>
        <p:grpSpPr>
          <a:xfrm>
            <a:off x="7267651" y="3912443"/>
            <a:ext cx="910075" cy="1280298"/>
            <a:chOff x="7267651" y="3912443"/>
            <a:chExt cx="910075" cy="1280298"/>
          </a:xfrm>
        </p:grpSpPr>
        <p:pic>
          <p:nvPicPr>
            <p:cNvPr id="55" name="Graphic 54" descr="DNA">
              <a:extLst>
                <a:ext uri="{FF2B5EF4-FFF2-40B4-BE49-F238E27FC236}">
                  <a16:creationId xmlns:a16="http://schemas.microsoft.com/office/drawing/2014/main" id="{B05EE145-660E-A846-9146-636354152702}"/>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rot="5400000">
              <a:off x="7440057" y="3920297"/>
              <a:ext cx="745523" cy="729815"/>
            </a:xfrm>
            <a:prstGeom prst="rect">
              <a:avLst/>
            </a:prstGeom>
          </p:spPr>
        </p:pic>
        <p:sp>
          <p:nvSpPr>
            <p:cNvPr id="46" name="Right Arrow 45">
              <a:extLst>
                <a:ext uri="{FF2B5EF4-FFF2-40B4-BE49-F238E27FC236}">
                  <a16:creationId xmlns:a16="http://schemas.microsoft.com/office/drawing/2014/main" id="{269F25F3-EC68-3D44-AA78-170A7AA79B3B}"/>
                </a:ext>
              </a:extLst>
            </p:cNvPr>
            <p:cNvSpPr/>
            <p:nvPr/>
          </p:nvSpPr>
          <p:spPr>
            <a:xfrm rot="18424878">
              <a:off x="7086226" y="4761595"/>
              <a:ext cx="612571" cy="249721"/>
            </a:xfrm>
            <a:prstGeom prst="rightArrow">
              <a:avLst>
                <a:gd name="adj1" fmla="val 37795"/>
                <a:gd name="adj2" fmla="val 780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 name="Group 35">
            <a:extLst>
              <a:ext uri="{FF2B5EF4-FFF2-40B4-BE49-F238E27FC236}">
                <a16:creationId xmlns:a16="http://schemas.microsoft.com/office/drawing/2014/main" id="{B2BA7F2E-B562-954B-A8E8-D5DB2D4FE6F4}"/>
              </a:ext>
            </a:extLst>
          </p:cNvPr>
          <p:cNvGrpSpPr/>
          <p:nvPr/>
        </p:nvGrpSpPr>
        <p:grpSpPr>
          <a:xfrm>
            <a:off x="7993944" y="4634007"/>
            <a:ext cx="2754073" cy="1778000"/>
            <a:chOff x="7993944" y="4634007"/>
            <a:chExt cx="2754073" cy="1778000"/>
          </a:xfrm>
        </p:grpSpPr>
        <p:pic>
          <p:nvPicPr>
            <p:cNvPr id="51" name="Picture 50">
              <a:extLst>
                <a:ext uri="{FF2B5EF4-FFF2-40B4-BE49-F238E27FC236}">
                  <a16:creationId xmlns:a16="http://schemas.microsoft.com/office/drawing/2014/main" id="{5A1E3BB5-4EBD-3F48-98F4-0BE40D9D40C3}"/>
                </a:ext>
              </a:extLst>
            </p:cNvPr>
            <p:cNvPicPr>
              <a:picLocks noChangeAspect="1"/>
            </p:cNvPicPr>
            <p:nvPr/>
          </p:nvPicPr>
          <p:blipFill>
            <a:blip r:embed="rId18">
              <a:extLst>
                <a:ext uri="{BEBA8EAE-BF5A-486C-A8C5-ECC9F3942E4B}">
                  <a14:imgProps xmlns:a14="http://schemas.microsoft.com/office/drawing/2010/main">
                    <a14:imgLayer r:embed="rId19">
                      <a14:imgEffect>
                        <a14:backgroundRemoval t="10000" b="90000" l="5000" r="92857">
                          <a14:foregroundMark x1="42857" y1="40357" x2="42857" y2="40357"/>
                          <a14:foregroundMark x1="76786" y1="31786" x2="76786" y2="31786"/>
                          <a14:foregroundMark x1="93214" y1="37857" x2="93214" y2="37857"/>
                          <a14:foregroundMark x1="5000" y1="42143" x2="5000" y2="42143"/>
                        </a14:backgroundRemoval>
                      </a14:imgEffect>
                    </a14:imgLayer>
                  </a14:imgProps>
                </a:ext>
              </a:extLst>
            </a:blip>
            <a:stretch>
              <a:fillRect/>
            </a:stretch>
          </p:blipFill>
          <p:spPr>
            <a:xfrm>
              <a:off x="8931748" y="4634007"/>
              <a:ext cx="1816269" cy="1778000"/>
            </a:xfrm>
            <a:prstGeom prst="rect">
              <a:avLst/>
            </a:prstGeom>
          </p:spPr>
        </p:pic>
        <p:sp>
          <p:nvSpPr>
            <p:cNvPr id="48" name="Right Arrow 47">
              <a:extLst>
                <a:ext uri="{FF2B5EF4-FFF2-40B4-BE49-F238E27FC236}">
                  <a16:creationId xmlns:a16="http://schemas.microsoft.com/office/drawing/2014/main" id="{15260BBF-5EE4-934E-B086-31A8397518E3}"/>
                </a:ext>
              </a:extLst>
            </p:cNvPr>
            <p:cNvSpPr/>
            <p:nvPr/>
          </p:nvSpPr>
          <p:spPr>
            <a:xfrm>
              <a:off x="7993944" y="5306102"/>
              <a:ext cx="612571" cy="249721"/>
            </a:xfrm>
            <a:prstGeom prst="rightArrow">
              <a:avLst>
                <a:gd name="adj1" fmla="val 37795"/>
                <a:gd name="adj2" fmla="val 780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35308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fade">
                                      <p:cBhvr>
                                        <p:cTn id="18" dur="500"/>
                                        <p:tgtEl>
                                          <p:spTgt spid="3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44"/>
                                        </p:tgtEl>
                                        <p:attrNameLst>
                                          <p:attrName>style.visibility</p:attrName>
                                        </p:attrNameLst>
                                      </p:cBhvr>
                                      <p:to>
                                        <p:strVal val="visible"/>
                                      </p:to>
                                    </p:set>
                                    <p:animEffect transition="in" filter="fade">
                                      <p:cBhvr>
                                        <p:cTn id="23" dur="500"/>
                                        <p:tgtEl>
                                          <p:spTgt spid="4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41"/>
                                        </p:tgtEl>
                                        <p:attrNameLst>
                                          <p:attrName>style.visibility</p:attrName>
                                        </p:attrNameLst>
                                      </p:cBhvr>
                                      <p:to>
                                        <p:strVal val="visible"/>
                                      </p:to>
                                    </p:set>
                                    <p:animEffect transition="in" filter="fade">
                                      <p:cBhvr>
                                        <p:cTn id="26" dur="500"/>
                                        <p:tgtEl>
                                          <p:spTgt spid="41"/>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fade">
                                      <p:cBhvr>
                                        <p:cTn id="31" dur="500"/>
                                        <p:tgtEl>
                                          <p:spTgt spid="38"/>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6"/>
                                        </p:tgtEl>
                                        <p:attrNameLst>
                                          <p:attrName>style.visibility</p:attrName>
                                        </p:attrNameLst>
                                      </p:cBhvr>
                                      <p:to>
                                        <p:strVal val="visible"/>
                                      </p:to>
                                    </p:set>
                                    <p:animEffect transition="in" filter="fade">
                                      <p:cBhvr>
                                        <p:cTn id="36"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p:bldP spid="41" grpId="0"/>
      <p:bldP spid="4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7CF6F-0C0C-CE41-A5A2-41541EFD742D}"/>
              </a:ext>
            </a:extLst>
          </p:cNvPr>
          <p:cNvSpPr>
            <a:spLocks noGrp="1"/>
          </p:cNvSpPr>
          <p:nvPr>
            <p:ph type="title"/>
          </p:nvPr>
        </p:nvSpPr>
        <p:spPr/>
        <p:txBody>
          <a:bodyPr/>
          <a:lstStyle/>
          <a:p>
            <a:r>
              <a:rPr lang="en-US" dirty="0"/>
              <a:t>What can you do? </a:t>
            </a:r>
          </a:p>
        </p:txBody>
      </p:sp>
      <p:sp>
        <p:nvSpPr>
          <p:cNvPr id="5" name="TextBox 4">
            <a:extLst>
              <a:ext uri="{FF2B5EF4-FFF2-40B4-BE49-F238E27FC236}">
                <a16:creationId xmlns:a16="http://schemas.microsoft.com/office/drawing/2014/main" id="{7E8E7C2E-89AD-6D42-8491-F29489AABA8D}"/>
              </a:ext>
            </a:extLst>
          </p:cNvPr>
          <p:cNvSpPr txBox="1"/>
          <p:nvPr/>
        </p:nvSpPr>
        <p:spPr>
          <a:xfrm>
            <a:off x="8384345" y="6134655"/>
            <a:ext cx="3012908" cy="369332"/>
          </a:xfrm>
          <a:prstGeom prst="rect">
            <a:avLst/>
          </a:prstGeom>
          <a:noFill/>
        </p:spPr>
        <p:txBody>
          <a:bodyPr wrap="square" rtlCol="0">
            <a:spAutoFit/>
          </a:bodyPr>
          <a:lstStyle/>
          <a:p>
            <a:r>
              <a:rPr lang="en-US" dirty="0"/>
              <a:t>Adapted from </a:t>
            </a:r>
            <a:r>
              <a:rPr lang="en-US" dirty="0" err="1"/>
              <a:t>Lazic</a:t>
            </a:r>
            <a:r>
              <a:rPr lang="en-US" dirty="0"/>
              <a:t> et al. 2018</a:t>
            </a:r>
          </a:p>
        </p:txBody>
      </p:sp>
      <p:pic>
        <p:nvPicPr>
          <p:cNvPr id="15" name="Graphic 14" descr="Arrow: Counterclockwise curve">
            <a:extLst>
              <a:ext uri="{FF2B5EF4-FFF2-40B4-BE49-F238E27FC236}">
                <a16:creationId xmlns:a16="http://schemas.microsoft.com/office/drawing/2014/main" id="{1A67F57A-81CA-B044-89C6-057C265DD21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4364256">
            <a:off x="5092840" y="4469895"/>
            <a:ext cx="1330146" cy="1330146"/>
          </a:xfrm>
          <a:prstGeom prst="rect">
            <a:avLst/>
          </a:prstGeom>
        </p:spPr>
      </p:pic>
      <p:grpSp>
        <p:nvGrpSpPr>
          <p:cNvPr id="33" name="Group 32">
            <a:extLst>
              <a:ext uri="{FF2B5EF4-FFF2-40B4-BE49-F238E27FC236}">
                <a16:creationId xmlns:a16="http://schemas.microsoft.com/office/drawing/2014/main" id="{9596B46C-AEB2-4249-BE60-EB5749DBB60C}"/>
              </a:ext>
            </a:extLst>
          </p:cNvPr>
          <p:cNvGrpSpPr/>
          <p:nvPr/>
        </p:nvGrpSpPr>
        <p:grpSpPr>
          <a:xfrm>
            <a:off x="1397036" y="2139747"/>
            <a:ext cx="3521918" cy="2590478"/>
            <a:chOff x="-1538118" y="2377946"/>
            <a:chExt cx="3521918" cy="2590478"/>
          </a:xfrm>
        </p:grpSpPr>
        <p:grpSp>
          <p:nvGrpSpPr>
            <p:cNvPr id="22" name="Group 21">
              <a:extLst>
                <a:ext uri="{FF2B5EF4-FFF2-40B4-BE49-F238E27FC236}">
                  <a16:creationId xmlns:a16="http://schemas.microsoft.com/office/drawing/2014/main" id="{5F944EAA-B93A-9C43-9446-9391CE99783A}"/>
                </a:ext>
              </a:extLst>
            </p:cNvPr>
            <p:cNvGrpSpPr/>
            <p:nvPr/>
          </p:nvGrpSpPr>
          <p:grpSpPr>
            <a:xfrm>
              <a:off x="-507833" y="2986124"/>
              <a:ext cx="2090114" cy="659238"/>
              <a:chOff x="5236405" y="2505912"/>
              <a:chExt cx="2090114" cy="659238"/>
            </a:xfrm>
          </p:grpSpPr>
          <p:sp>
            <p:nvSpPr>
              <p:cNvPr id="17" name="Freeform 16">
                <a:extLst>
                  <a:ext uri="{FF2B5EF4-FFF2-40B4-BE49-F238E27FC236}">
                    <a16:creationId xmlns:a16="http://schemas.microsoft.com/office/drawing/2014/main" id="{44ED01F9-8D81-9D4C-9C94-0D09FDCD84E0}"/>
                  </a:ext>
                </a:extLst>
              </p:cNvPr>
              <p:cNvSpPr/>
              <p:nvPr/>
            </p:nvSpPr>
            <p:spPr>
              <a:xfrm>
                <a:off x="5236405" y="2505912"/>
                <a:ext cx="2090114" cy="659238"/>
              </a:xfrm>
              <a:custGeom>
                <a:avLst/>
                <a:gdLst>
                  <a:gd name="connsiteX0" fmla="*/ 1760930 w 2090114"/>
                  <a:gd name="connsiteY0" fmla="*/ 0 h 659238"/>
                  <a:gd name="connsiteX1" fmla="*/ 1769560 w 2090114"/>
                  <a:gd name="connsiteY1" fmla="*/ 870 h 659238"/>
                  <a:gd name="connsiteX2" fmla="*/ 1775952 w 2090114"/>
                  <a:gd name="connsiteY2" fmla="*/ 870 h 659238"/>
                  <a:gd name="connsiteX3" fmla="*/ 1775952 w 2090114"/>
                  <a:gd name="connsiteY3" fmla="*/ 1514 h 659238"/>
                  <a:gd name="connsiteX4" fmla="*/ 1827272 w 2090114"/>
                  <a:gd name="connsiteY4" fmla="*/ 6688 h 659238"/>
                  <a:gd name="connsiteX5" fmla="*/ 2090114 w 2090114"/>
                  <a:gd name="connsiteY5" fmla="*/ 329184 h 659238"/>
                  <a:gd name="connsiteX6" fmla="*/ 1827272 w 2090114"/>
                  <a:gd name="connsiteY6" fmla="*/ 651680 h 659238"/>
                  <a:gd name="connsiteX7" fmla="*/ 1775952 w 2090114"/>
                  <a:gd name="connsiteY7" fmla="*/ 656854 h 659238"/>
                  <a:gd name="connsiteX8" fmla="*/ 1775952 w 2090114"/>
                  <a:gd name="connsiteY8" fmla="*/ 659238 h 659238"/>
                  <a:gd name="connsiteX9" fmla="*/ 348971 w 2090114"/>
                  <a:gd name="connsiteY9" fmla="*/ 659238 h 659238"/>
                  <a:gd name="connsiteX10" fmla="*/ 348971 w 2090114"/>
                  <a:gd name="connsiteY10" fmla="*/ 657243 h 659238"/>
                  <a:gd name="connsiteX11" fmla="*/ 329184 w 2090114"/>
                  <a:gd name="connsiteY11" fmla="*/ 659238 h 659238"/>
                  <a:gd name="connsiteX12" fmla="*/ 0 w 2090114"/>
                  <a:gd name="connsiteY12" fmla="*/ 330054 h 659238"/>
                  <a:gd name="connsiteX13" fmla="*/ 329184 w 2090114"/>
                  <a:gd name="connsiteY13" fmla="*/ 870 h 659238"/>
                  <a:gd name="connsiteX14" fmla="*/ 348971 w 2090114"/>
                  <a:gd name="connsiteY14" fmla="*/ 2865 h 659238"/>
                  <a:gd name="connsiteX15" fmla="*/ 348971 w 2090114"/>
                  <a:gd name="connsiteY15" fmla="*/ 870 h 659238"/>
                  <a:gd name="connsiteX16" fmla="*/ 1752300 w 2090114"/>
                  <a:gd name="connsiteY16" fmla="*/ 870 h 659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90114" h="659238">
                    <a:moveTo>
                      <a:pt x="1760930" y="0"/>
                    </a:moveTo>
                    <a:lnTo>
                      <a:pt x="1769560" y="870"/>
                    </a:lnTo>
                    <a:lnTo>
                      <a:pt x="1775952" y="870"/>
                    </a:lnTo>
                    <a:lnTo>
                      <a:pt x="1775952" y="1514"/>
                    </a:lnTo>
                    <a:lnTo>
                      <a:pt x="1827272" y="6688"/>
                    </a:lnTo>
                    <a:cubicBezTo>
                      <a:pt x="1977276" y="37383"/>
                      <a:pt x="2090114" y="170107"/>
                      <a:pt x="2090114" y="329184"/>
                    </a:cubicBezTo>
                    <a:cubicBezTo>
                      <a:pt x="2090114" y="488262"/>
                      <a:pt x="1977276" y="620985"/>
                      <a:pt x="1827272" y="651680"/>
                    </a:cubicBezTo>
                    <a:lnTo>
                      <a:pt x="1775952" y="656854"/>
                    </a:lnTo>
                    <a:lnTo>
                      <a:pt x="1775952" y="659238"/>
                    </a:lnTo>
                    <a:lnTo>
                      <a:pt x="348971" y="659238"/>
                    </a:lnTo>
                    <a:lnTo>
                      <a:pt x="348971" y="657243"/>
                    </a:lnTo>
                    <a:lnTo>
                      <a:pt x="329184" y="659238"/>
                    </a:lnTo>
                    <a:cubicBezTo>
                      <a:pt x="147381" y="659238"/>
                      <a:pt x="0" y="511857"/>
                      <a:pt x="0" y="330054"/>
                    </a:cubicBezTo>
                    <a:cubicBezTo>
                      <a:pt x="0" y="148251"/>
                      <a:pt x="147381" y="870"/>
                      <a:pt x="329184" y="870"/>
                    </a:cubicBezTo>
                    <a:lnTo>
                      <a:pt x="348971" y="2865"/>
                    </a:lnTo>
                    <a:lnTo>
                      <a:pt x="348971" y="870"/>
                    </a:lnTo>
                    <a:lnTo>
                      <a:pt x="1752300" y="870"/>
                    </a:lnTo>
                    <a:close/>
                  </a:path>
                </a:pathLst>
              </a:custGeom>
              <a:ln w="38100">
                <a:prstDash val="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pic>
            <p:nvPicPr>
              <p:cNvPr id="18" name="Picture 17">
                <a:extLst>
                  <a:ext uri="{FF2B5EF4-FFF2-40B4-BE49-F238E27FC236}">
                    <a16:creationId xmlns:a16="http://schemas.microsoft.com/office/drawing/2014/main" id="{7D1E0105-DA0C-5143-971F-767A7ED9AC06}"/>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10000" b="90000" l="10000" r="90000"/>
                        </a14:imgEffect>
                      </a14:imgLayer>
                    </a14:imgProps>
                  </a:ext>
                </a:extLst>
              </a:blip>
              <a:srcRect l="21966" t="30238" r="21260" b="37519"/>
              <a:stretch/>
            </p:blipFill>
            <p:spPr>
              <a:xfrm flipH="1">
                <a:off x="5397440" y="2608359"/>
                <a:ext cx="695284" cy="405677"/>
              </a:xfrm>
              <a:prstGeom prst="rect">
                <a:avLst/>
              </a:prstGeom>
            </p:spPr>
          </p:pic>
          <p:cxnSp>
            <p:nvCxnSpPr>
              <p:cNvPr id="19" name="Straight Arrow Connector 18">
                <a:extLst>
                  <a:ext uri="{FF2B5EF4-FFF2-40B4-BE49-F238E27FC236}">
                    <a16:creationId xmlns:a16="http://schemas.microsoft.com/office/drawing/2014/main" id="{B8043353-7F6C-0241-8E60-DF137BFB34E8}"/>
                  </a:ext>
                </a:extLst>
              </p:cNvPr>
              <p:cNvCxnSpPr>
                <a:cxnSpLocks/>
              </p:cNvCxnSpPr>
              <p:nvPr/>
            </p:nvCxnSpPr>
            <p:spPr>
              <a:xfrm flipV="1">
                <a:off x="6163065" y="2854634"/>
                <a:ext cx="306189" cy="1"/>
              </a:xfrm>
              <a:prstGeom prst="straightConnector1">
                <a:avLst/>
              </a:prstGeom>
              <a:ln w="28575">
                <a:headEnd type="triangle"/>
                <a:tailEnd type="triangle"/>
              </a:ln>
            </p:spPr>
            <p:style>
              <a:lnRef idx="1">
                <a:schemeClr val="accent1"/>
              </a:lnRef>
              <a:fillRef idx="0">
                <a:schemeClr val="accent1"/>
              </a:fillRef>
              <a:effectRef idx="0">
                <a:schemeClr val="accent1"/>
              </a:effectRef>
              <a:fontRef idx="minor">
                <a:schemeClr val="tx1"/>
              </a:fontRef>
            </p:style>
          </p:cxnSp>
          <p:pic>
            <p:nvPicPr>
              <p:cNvPr id="21" name="Picture 20">
                <a:extLst>
                  <a:ext uri="{FF2B5EF4-FFF2-40B4-BE49-F238E27FC236}">
                    <a16:creationId xmlns:a16="http://schemas.microsoft.com/office/drawing/2014/main" id="{D107AE0F-2D64-6C47-A0D1-282A69AD97B7}"/>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10000" b="90000" l="10000" r="90000"/>
                        </a14:imgEffect>
                      </a14:imgLayer>
                    </a14:imgProps>
                  </a:ext>
                </a:extLst>
              </a:blip>
              <a:srcRect l="21966" t="30238" r="21260" b="37519"/>
              <a:stretch/>
            </p:blipFill>
            <p:spPr>
              <a:xfrm>
                <a:off x="6505185" y="2585216"/>
                <a:ext cx="695397" cy="405677"/>
              </a:xfrm>
              <a:prstGeom prst="rect">
                <a:avLst/>
              </a:prstGeom>
            </p:spPr>
          </p:pic>
        </p:grpSp>
        <p:grpSp>
          <p:nvGrpSpPr>
            <p:cNvPr id="23" name="Group 22">
              <a:extLst>
                <a:ext uri="{FF2B5EF4-FFF2-40B4-BE49-F238E27FC236}">
                  <a16:creationId xmlns:a16="http://schemas.microsoft.com/office/drawing/2014/main" id="{04081CA4-36DA-244B-8197-80BFCC0A341C}"/>
                </a:ext>
              </a:extLst>
            </p:cNvPr>
            <p:cNvGrpSpPr/>
            <p:nvPr/>
          </p:nvGrpSpPr>
          <p:grpSpPr>
            <a:xfrm>
              <a:off x="-473136" y="4309186"/>
              <a:ext cx="2090114" cy="659238"/>
              <a:chOff x="5236405" y="2505912"/>
              <a:chExt cx="2090114" cy="659238"/>
            </a:xfrm>
          </p:grpSpPr>
          <p:sp>
            <p:nvSpPr>
              <p:cNvPr id="24" name="Freeform 23">
                <a:extLst>
                  <a:ext uri="{FF2B5EF4-FFF2-40B4-BE49-F238E27FC236}">
                    <a16:creationId xmlns:a16="http://schemas.microsoft.com/office/drawing/2014/main" id="{8729D52D-A399-5049-9FCD-4A052B07B066}"/>
                  </a:ext>
                </a:extLst>
              </p:cNvPr>
              <p:cNvSpPr/>
              <p:nvPr/>
            </p:nvSpPr>
            <p:spPr>
              <a:xfrm>
                <a:off x="5236405" y="2505912"/>
                <a:ext cx="2090114" cy="659238"/>
              </a:xfrm>
              <a:custGeom>
                <a:avLst/>
                <a:gdLst>
                  <a:gd name="connsiteX0" fmla="*/ 1760930 w 2090114"/>
                  <a:gd name="connsiteY0" fmla="*/ 0 h 659238"/>
                  <a:gd name="connsiteX1" fmla="*/ 1769560 w 2090114"/>
                  <a:gd name="connsiteY1" fmla="*/ 870 h 659238"/>
                  <a:gd name="connsiteX2" fmla="*/ 1775952 w 2090114"/>
                  <a:gd name="connsiteY2" fmla="*/ 870 h 659238"/>
                  <a:gd name="connsiteX3" fmla="*/ 1775952 w 2090114"/>
                  <a:gd name="connsiteY3" fmla="*/ 1514 h 659238"/>
                  <a:gd name="connsiteX4" fmla="*/ 1827272 w 2090114"/>
                  <a:gd name="connsiteY4" fmla="*/ 6688 h 659238"/>
                  <a:gd name="connsiteX5" fmla="*/ 2090114 w 2090114"/>
                  <a:gd name="connsiteY5" fmla="*/ 329184 h 659238"/>
                  <a:gd name="connsiteX6" fmla="*/ 1827272 w 2090114"/>
                  <a:gd name="connsiteY6" fmla="*/ 651680 h 659238"/>
                  <a:gd name="connsiteX7" fmla="*/ 1775952 w 2090114"/>
                  <a:gd name="connsiteY7" fmla="*/ 656854 h 659238"/>
                  <a:gd name="connsiteX8" fmla="*/ 1775952 w 2090114"/>
                  <a:gd name="connsiteY8" fmla="*/ 659238 h 659238"/>
                  <a:gd name="connsiteX9" fmla="*/ 348971 w 2090114"/>
                  <a:gd name="connsiteY9" fmla="*/ 659238 h 659238"/>
                  <a:gd name="connsiteX10" fmla="*/ 348971 w 2090114"/>
                  <a:gd name="connsiteY10" fmla="*/ 657243 h 659238"/>
                  <a:gd name="connsiteX11" fmla="*/ 329184 w 2090114"/>
                  <a:gd name="connsiteY11" fmla="*/ 659238 h 659238"/>
                  <a:gd name="connsiteX12" fmla="*/ 0 w 2090114"/>
                  <a:gd name="connsiteY12" fmla="*/ 330054 h 659238"/>
                  <a:gd name="connsiteX13" fmla="*/ 329184 w 2090114"/>
                  <a:gd name="connsiteY13" fmla="*/ 870 h 659238"/>
                  <a:gd name="connsiteX14" fmla="*/ 348971 w 2090114"/>
                  <a:gd name="connsiteY14" fmla="*/ 2865 h 659238"/>
                  <a:gd name="connsiteX15" fmla="*/ 348971 w 2090114"/>
                  <a:gd name="connsiteY15" fmla="*/ 870 h 659238"/>
                  <a:gd name="connsiteX16" fmla="*/ 1752300 w 2090114"/>
                  <a:gd name="connsiteY16" fmla="*/ 870 h 659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90114" h="659238">
                    <a:moveTo>
                      <a:pt x="1760930" y="0"/>
                    </a:moveTo>
                    <a:lnTo>
                      <a:pt x="1769560" y="870"/>
                    </a:lnTo>
                    <a:lnTo>
                      <a:pt x="1775952" y="870"/>
                    </a:lnTo>
                    <a:lnTo>
                      <a:pt x="1775952" y="1514"/>
                    </a:lnTo>
                    <a:lnTo>
                      <a:pt x="1827272" y="6688"/>
                    </a:lnTo>
                    <a:cubicBezTo>
                      <a:pt x="1977276" y="37383"/>
                      <a:pt x="2090114" y="170107"/>
                      <a:pt x="2090114" y="329184"/>
                    </a:cubicBezTo>
                    <a:cubicBezTo>
                      <a:pt x="2090114" y="488262"/>
                      <a:pt x="1977276" y="620985"/>
                      <a:pt x="1827272" y="651680"/>
                    </a:cubicBezTo>
                    <a:lnTo>
                      <a:pt x="1775952" y="656854"/>
                    </a:lnTo>
                    <a:lnTo>
                      <a:pt x="1775952" y="659238"/>
                    </a:lnTo>
                    <a:lnTo>
                      <a:pt x="348971" y="659238"/>
                    </a:lnTo>
                    <a:lnTo>
                      <a:pt x="348971" y="657243"/>
                    </a:lnTo>
                    <a:lnTo>
                      <a:pt x="329184" y="659238"/>
                    </a:lnTo>
                    <a:cubicBezTo>
                      <a:pt x="147381" y="659238"/>
                      <a:pt x="0" y="511857"/>
                      <a:pt x="0" y="330054"/>
                    </a:cubicBezTo>
                    <a:cubicBezTo>
                      <a:pt x="0" y="148251"/>
                      <a:pt x="147381" y="870"/>
                      <a:pt x="329184" y="870"/>
                    </a:cubicBezTo>
                    <a:lnTo>
                      <a:pt x="348971" y="2865"/>
                    </a:lnTo>
                    <a:lnTo>
                      <a:pt x="348971" y="870"/>
                    </a:lnTo>
                    <a:lnTo>
                      <a:pt x="1752300" y="870"/>
                    </a:lnTo>
                    <a:close/>
                  </a:path>
                </a:pathLst>
              </a:custGeom>
              <a:ln w="38100">
                <a:prstDash val="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pic>
            <p:nvPicPr>
              <p:cNvPr id="25" name="Picture 24">
                <a:extLst>
                  <a:ext uri="{FF2B5EF4-FFF2-40B4-BE49-F238E27FC236}">
                    <a16:creationId xmlns:a16="http://schemas.microsoft.com/office/drawing/2014/main" id="{12E06B47-8387-E849-B5E8-062C5B946962}"/>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10000" b="90000" l="10000" r="90000"/>
                        </a14:imgEffect>
                      </a14:imgLayer>
                    </a14:imgProps>
                  </a:ext>
                </a:extLst>
              </a:blip>
              <a:srcRect l="21966" t="30238" r="21260" b="37519"/>
              <a:stretch/>
            </p:blipFill>
            <p:spPr>
              <a:xfrm flipH="1">
                <a:off x="5397440" y="2608359"/>
                <a:ext cx="695284" cy="405677"/>
              </a:xfrm>
              <a:prstGeom prst="rect">
                <a:avLst/>
              </a:prstGeom>
            </p:spPr>
          </p:pic>
          <p:cxnSp>
            <p:nvCxnSpPr>
              <p:cNvPr id="26" name="Straight Arrow Connector 25">
                <a:extLst>
                  <a:ext uri="{FF2B5EF4-FFF2-40B4-BE49-F238E27FC236}">
                    <a16:creationId xmlns:a16="http://schemas.microsoft.com/office/drawing/2014/main" id="{EF8B5390-72F4-3945-87F4-312D65A39F14}"/>
                  </a:ext>
                </a:extLst>
              </p:cNvPr>
              <p:cNvCxnSpPr>
                <a:cxnSpLocks/>
              </p:cNvCxnSpPr>
              <p:nvPr/>
            </p:nvCxnSpPr>
            <p:spPr>
              <a:xfrm flipV="1">
                <a:off x="6163065" y="2854634"/>
                <a:ext cx="306189" cy="1"/>
              </a:xfrm>
              <a:prstGeom prst="straightConnector1">
                <a:avLst/>
              </a:prstGeom>
              <a:ln w="28575">
                <a:headEnd type="triangle"/>
                <a:tailEnd type="triangle"/>
              </a:ln>
            </p:spPr>
            <p:style>
              <a:lnRef idx="1">
                <a:schemeClr val="accent1"/>
              </a:lnRef>
              <a:fillRef idx="0">
                <a:schemeClr val="accent1"/>
              </a:fillRef>
              <a:effectRef idx="0">
                <a:schemeClr val="accent1"/>
              </a:effectRef>
              <a:fontRef idx="minor">
                <a:schemeClr val="tx1"/>
              </a:fontRef>
            </p:style>
          </p:cxnSp>
          <p:pic>
            <p:nvPicPr>
              <p:cNvPr id="27" name="Picture 26">
                <a:extLst>
                  <a:ext uri="{FF2B5EF4-FFF2-40B4-BE49-F238E27FC236}">
                    <a16:creationId xmlns:a16="http://schemas.microsoft.com/office/drawing/2014/main" id="{1EC888F8-4AD4-C64C-B532-072DFDD3867F}"/>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10000" b="90000" l="10000" r="90000"/>
                        </a14:imgEffect>
                      </a14:imgLayer>
                    </a14:imgProps>
                  </a:ext>
                </a:extLst>
              </a:blip>
              <a:srcRect l="21966" t="30238" r="21260" b="37519"/>
              <a:stretch/>
            </p:blipFill>
            <p:spPr>
              <a:xfrm>
                <a:off x="6505185" y="2585216"/>
                <a:ext cx="695397" cy="405677"/>
              </a:xfrm>
              <a:prstGeom prst="rect">
                <a:avLst/>
              </a:prstGeom>
            </p:spPr>
          </p:pic>
        </p:grpSp>
        <p:sp>
          <p:nvSpPr>
            <p:cNvPr id="28" name="Up-Down Arrow 27">
              <a:extLst>
                <a:ext uri="{FF2B5EF4-FFF2-40B4-BE49-F238E27FC236}">
                  <a16:creationId xmlns:a16="http://schemas.microsoft.com/office/drawing/2014/main" id="{F0E3D839-8065-CD43-AC6D-CBEC9EE2546A}"/>
                </a:ext>
              </a:extLst>
            </p:cNvPr>
            <p:cNvSpPr/>
            <p:nvPr/>
          </p:nvSpPr>
          <p:spPr>
            <a:xfrm>
              <a:off x="-118942" y="3744978"/>
              <a:ext cx="308965" cy="509178"/>
            </a:xfrm>
            <a:prstGeom prst="up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Up-Down Arrow 28">
              <a:extLst>
                <a:ext uri="{FF2B5EF4-FFF2-40B4-BE49-F238E27FC236}">
                  <a16:creationId xmlns:a16="http://schemas.microsoft.com/office/drawing/2014/main" id="{3DF143DF-CA84-4342-A162-2917B2F76769}"/>
                </a:ext>
              </a:extLst>
            </p:cNvPr>
            <p:cNvSpPr/>
            <p:nvPr/>
          </p:nvSpPr>
          <p:spPr>
            <a:xfrm>
              <a:off x="922585" y="3730280"/>
              <a:ext cx="308965" cy="509178"/>
            </a:xfrm>
            <a:prstGeom prst="up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2E1729FA-82EB-0E4B-9D6E-99D2D4208461}"/>
                </a:ext>
              </a:extLst>
            </p:cNvPr>
            <p:cNvSpPr txBox="1"/>
            <p:nvPr/>
          </p:nvSpPr>
          <p:spPr>
            <a:xfrm>
              <a:off x="-770564" y="2377946"/>
              <a:ext cx="2754364" cy="400110"/>
            </a:xfrm>
            <a:prstGeom prst="rect">
              <a:avLst/>
            </a:prstGeom>
            <a:noFill/>
          </p:spPr>
          <p:txBody>
            <a:bodyPr wrap="square" rtlCol="0">
              <a:spAutoFit/>
            </a:bodyPr>
            <a:lstStyle/>
            <a:p>
              <a:r>
                <a:rPr lang="en-US" sz="2000" b="1" dirty="0"/>
                <a:t>Recognizable subgroups</a:t>
              </a:r>
            </a:p>
          </p:txBody>
        </p:sp>
        <p:sp>
          <p:nvSpPr>
            <p:cNvPr id="31" name="TextBox 30">
              <a:extLst>
                <a:ext uri="{FF2B5EF4-FFF2-40B4-BE49-F238E27FC236}">
                  <a16:creationId xmlns:a16="http://schemas.microsoft.com/office/drawing/2014/main" id="{2424C80C-5696-0047-9EAB-88AA2B5AFF5B}"/>
                </a:ext>
              </a:extLst>
            </p:cNvPr>
            <p:cNvSpPr txBox="1"/>
            <p:nvPr/>
          </p:nvSpPr>
          <p:spPr>
            <a:xfrm>
              <a:off x="-1510767" y="3131077"/>
              <a:ext cx="944227" cy="369332"/>
            </a:xfrm>
            <a:prstGeom prst="rect">
              <a:avLst/>
            </a:prstGeom>
            <a:noFill/>
          </p:spPr>
          <p:txBody>
            <a:bodyPr wrap="square" rtlCol="0">
              <a:spAutoFit/>
            </a:bodyPr>
            <a:lstStyle/>
            <a:p>
              <a:r>
                <a:rPr lang="en-US" dirty="0"/>
                <a:t>Litter 1</a:t>
              </a:r>
            </a:p>
          </p:txBody>
        </p:sp>
        <p:sp>
          <p:nvSpPr>
            <p:cNvPr id="32" name="TextBox 31">
              <a:extLst>
                <a:ext uri="{FF2B5EF4-FFF2-40B4-BE49-F238E27FC236}">
                  <a16:creationId xmlns:a16="http://schemas.microsoft.com/office/drawing/2014/main" id="{079D6A1C-3F4E-7B48-BD60-04E6D9F2923E}"/>
                </a:ext>
              </a:extLst>
            </p:cNvPr>
            <p:cNvSpPr txBox="1"/>
            <p:nvPr/>
          </p:nvSpPr>
          <p:spPr>
            <a:xfrm>
              <a:off x="-1538118" y="4473242"/>
              <a:ext cx="944227" cy="369332"/>
            </a:xfrm>
            <a:prstGeom prst="rect">
              <a:avLst/>
            </a:prstGeom>
            <a:noFill/>
          </p:spPr>
          <p:txBody>
            <a:bodyPr wrap="square" rtlCol="0">
              <a:spAutoFit/>
            </a:bodyPr>
            <a:lstStyle/>
            <a:p>
              <a:r>
                <a:rPr lang="en-US" dirty="0"/>
                <a:t>Litter 2</a:t>
              </a:r>
            </a:p>
          </p:txBody>
        </p:sp>
      </p:grpSp>
      <p:sp>
        <p:nvSpPr>
          <p:cNvPr id="34" name="TextBox 33">
            <a:extLst>
              <a:ext uri="{FF2B5EF4-FFF2-40B4-BE49-F238E27FC236}">
                <a16:creationId xmlns:a16="http://schemas.microsoft.com/office/drawing/2014/main" id="{9AB49874-6CF0-7549-B190-532820A3EC3E}"/>
              </a:ext>
            </a:extLst>
          </p:cNvPr>
          <p:cNvSpPr txBox="1"/>
          <p:nvPr/>
        </p:nvSpPr>
        <p:spPr>
          <a:xfrm>
            <a:off x="2189359" y="5044113"/>
            <a:ext cx="2512160" cy="923330"/>
          </a:xfrm>
          <a:prstGeom prst="rect">
            <a:avLst/>
          </a:prstGeom>
          <a:noFill/>
        </p:spPr>
        <p:txBody>
          <a:bodyPr wrap="square" rtlCol="0">
            <a:spAutoFit/>
          </a:bodyPr>
          <a:lstStyle/>
          <a:p>
            <a:pPr algn="ctr"/>
            <a:r>
              <a:rPr lang="en-US" dirty="0">
                <a:solidFill>
                  <a:schemeClr val="accent1">
                    <a:lumMod val="50000"/>
                  </a:schemeClr>
                </a:solidFill>
              </a:rPr>
              <a:t>Randomized independently to groups within subgroups</a:t>
            </a:r>
          </a:p>
        </p:txBody>
      </p:sp>
      <p:sp>
        <p:nvSpPr>
          <p:cNvPr id="36" name="Oval 35">
            <a:extLst>
              <a:ext uri="{FF2B5EF4-FFF2-40B4-BE49-F238E27FC236}">
                <a16:creationId xmlns:a16="http://schemas.microsoft.com/office/drawing/2014/main" id="{9CE26FB2-1AE8-4E4B-8526-7785DB1B2330}"/>
              </a:ext>
            </a:extLst>
          </p:cNvPr>
          <p:cNvSpPr/>
          <p:nvPr/>
        </p:nvSpPr>
        <p:spPr>
          <a:xfrm>
            <a:off x="1664597" y="5301226"/>
            <a:ext cx="409104" cy="40910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1</a:t>
            </a:r>
          </a:p>
        </p:txBody>
      </p:sp>
      <p:sp>
        <p:nvSpPr>
          <p:cNvPr id="37" name="TextBox 36">
            <a:extLst>
              <a:ext uri="{FF2B5EF4-FFF2-40B4-BE49-F238E27FC236}">
                <a16:creationId xmlns:a16="http://schemas.microsoft.com/office/drawing/2014/main" id="{3CC9852F-9464-E547-A222-5728E9C5553D}"/>
              </a:ext>
            </a:extLst>
          </p:cNvPr>
          <p:cNvSpPr txBox="1"/>
          <p:nvPr/>
        </p:nvSpPr>
        <p:spPr>
          <a:xfrm>
            <a:off x="4946508" y="3344993"/>
            <a:ext cx="2512160" cy="923330"/>
          </a:xfrm>
          <a:prstGeom prst="rect">
            <a:avLst/>
          </a:prstGeom>
          <a:noFill/>
        </p:spPr>
        <p:txBody>
          <a:bodyPr wrap="square" rtlCol="0">
            <a:spAutoFit/>
          </a:bodyPr>
          <a:lstStyle/>
          <a:p>
            <a:pPr algn="ctr"/>
            <a:r>
              <a:rPr lang="en-US" dirty="0">
                <a:solidFill>
                  <a:schemeClr val="accent1">
                    <a:lumMod val="50000"/>
                  </a:schemeClr>
                </a:solidFill>
              </a:rPr>
              <a:t>Treatment applied independently and no spillover</a:t>
            </a:r>
          </a:p>
        </p:txBody>
      </p:sp>
      <p:sp>
        <p:nvSpPr>
          <p:cNvPr id="38" name="Oval 37">
            <a:extLst>
              <a:ext uri="{FF2B5EF4-FFF2-40B4-BE49-F238E27FC236}">
                <a16:creationId xmlns:a16="http://schemas.microsoft.com/office/drawing/2014/main" id="{054723DD-489B-374D-9A8E-31D54383084B}"/>
              </a:ext>
            </a:extLst>
          </p:cNvPr>
          <p:cNvSpPr/>
          <p:nvPr/>
        </p:nvSpPr>
        <p:spPr>
          <a:xfrm>
            <a:off x="5928642" y="2827229"/>
            <a:ext cx="409104" cy="40910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2</a:t>
            </a:r>
          </a:p>
        </p:txBody>
      </p:sp>
      <p:grpSp>
        <p:nvGrpSpPr>
          <p:cNvPr id="39" name="Group 38">
            <a:extLst>
              <a:ext uri="{FF2B5EF4-FFF2-40B4-BE49-F238E27FC236}">
                <a16:creationId xmlns:a16="http://schemas.microsoft.com/office/drawing/2014/main" id="{FAE54A9E-F952-A343-909D-03F236915936}"/>
              </a:ext>
            </a:extLst>
          </p:cNvPr>
          <p:cNvGrpSpPr/>
          <p:nvPr/>
        </p:nvGrpSpPr>
        <p:grpSpPr>
          <a:xfrm>
            <a:off x="7220555" y="2197582"/>
            <a:ext cx="3359412" cy="2589738"/>
            <a:chOff x="-1538118" y="2378686"/>
            <a:chExt cx="3359412" cy="2589738"/>
          </a:xfrm>
        </p:grpSpPr>
        <p:grpSp>
          <p:nvGrpSpPr>
            <p:cNvPr id="40" name="Group 39">
              <a:extLst>
                <a:ext uri="{FF2B5EF4-FFF2-40B4-BE49-F238E27FC236}">
                  <a16:creationId xmlns:a16="http://schemas.microsoft.com/office/drawing/2014/main" id="{C486BF8B-A0DF-1B44-9615-340AD1855746}"/>
                </a:ext>
              </a:extLst>
            </p:cNvPr>
            <p:cNvGrpSpPr/>
            <p:nvPr/>
          </p:nvGrpSpPr>
          <p:grpSpPr>
            <a:xfrm>
              <a:off x="-507833" y="2986124"/>
              <a:ext cx="2090114" cy="659238"/>
              <a:chOff x="5236405" y="2505912"/>
              <a:chExt cx="2090114" cy="659238"/>
            </a:xfrm>
          </p:grpSpPr>
          <p:sp>
            <p:nvSpPr>
              <p:cNvPr id="51" name="Freeform 50">
                <a:extLst>
                  <a:ext uri="{FF2B5EF4-FFF2-40B4-BE49-F238E27FC236}">
                    <a16:creationId xmlns:a16="http://schemas.microsoft.com/office/drawing/2014/main" id="{AB4E8224-1FF4-DD4E-81BD-76D99978AD84}"/>
                  </a:ext>
                </a:extLst>
              </p:cNvPr>
              <p:cNvSpPr/>
              <p:nvPr/>
            </p:nvSpPr>
            <p:spPr>
              <a:xfrm>
                <a:off x="5236405" y="2505912"/>
                <a:ext cx="2090114" cy="659238"/>
              </a:xfrm>
              <a:custGeom>
                <a:avLst/>
                <a:gdLst>
                  <a:gd name="connsiteX0" fmla="*/ 1760930 w 2090114"/>
                  <a:gd name="connsiteY0" fmla="*/ 0 h 659238"/>
                  <a:gd name="connsiteX1" fmla="*/ 1769560 w 2090114"/>
                  <a:gd name="connsiteY1" fmla="*/ 870 h 659238"/>
                  <a:gd name="connsiteX2" fmla="*/ 1775952 w 2090114"/>
                  <a:gd name="connsiteY2" fmla="*/ 870 h 659238"/>
                  <a:gd name="connsiteX3" fmla="*/ 1775952 w 2090114"/>
                  <a:gd name="connsiteY3" fmla="*/ 1514 h 659238"/>
                  <a:gd name="connsiteX4" fmla="*/ 1827272 w 2090114"/>
                  <a:gd name="connsiteY4" fmla="*/ 6688 h 659238"/>
                  <a:gd name="connsiteX5" fmla="*/ 2090114 w 2090114"/>
                  <a:gd name="connsiteY5" fmla="*/ 329184 h 659238"/>
                  <a:gd name="connsiteX6" fmla="*/ 1827272 w 2090114"/>
                  <a:gd name="connsiteY6" fmla="*/ 651680 h 659238"/>
                  <a:gd name="connsiteX7" fmla="*/ 1775952 w 2090114"/>
                  <a:gd name="connsiteY7" fmla="*/ 656854 h 659238"/>
                  <a:gd name="connsiteX8" fmla="*/ 1775952 w 2090114"/>
                  <a:gd name="connsiteY8" fmla="*/ 659238 h 659238"/>
                  <a:gd name="connsiteX9" fmla="*/ 348971 w 2090114"/>
                  <a:gd name="connsiteY9" fmla="*/ 659238 h 659238"/>
                  <a:gd name="connsiteX10" fmla="*/ 348971 w 2090114"/>
                  <a:gd name="connsiteY10" fmla="*/ 657243 h 659238"/>
                  <a:gd name="connsiteX11" fmla="*/ 329184 w 2090114"/>
                  <a:gd name="connsiteY11" fmla="*/ 659238 h 659238"/>
                  <a:gd name="connsiteX12" fmla="*/ 0 w 2090114"/>
                  <a:gd name="connsiteY12" fmla="*/ 330054 h 659238"/>
                  <a:gd name="connsiteX13" fmla="*/ 329184 w 2090114"/>
                  <a:gd name="connsiteY13" fmla="*/ 870 h 659238"/>
                  <a:gd name="connsiteX14" fmla="*/ 348971 w 2090114"/>
                  <a:gd name="connsiteY14" fmla="*/ 2865 h 659238"/>
                  <a:gd name="connsiteX15" fmla="*/ 348971 w 2090114"/>
                  <a:gd name="connsiteY15" fmla="*/ 870 h 659238"/>
                  <a:gd name="connsiteX16" fmla="*/ 1752300 w 2090114"/>
                  <a:gd name="connsiteY16" fmla="*/ 870 h 659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90114" h="659238">
                    <a:moveTo>
                      <a:pt x="1760930" y="0"/>
                    </a:moveTo>
                    <a:lnTo>
                      <a:pt x="1769560" y="870"/>
                    </a:lnTo>
                    <a:lnTo>
                      <a:pt x="1775952" y="870"/>
                    </a:lnTo>
                    <a:lnTo>
                      <a:pt x="1775952" y="1514"/>
                    </a:lnTo>
                    <a:lnTo>
                      <a:pt x="1827272" y="6688"/>
                    </a:lnTo>
                    <a:cubicBezTo>
                      <a:pt x="1977276" y="37383"/>
                      <a:pt x="2090114" y="170107"/>
                      <a:pt x="2090114" y="329184"/>
                    </a:cubicBezTo>
                    <a:cubicBezTo>
                      <a:pt x="2090114" y="488262"/>
                      <a:pt x="1977276" y="620985"/>
                      <a:pt x="1827272" y="651680"/>
                    </a:cubicBezTo>
                    <a:lnTo>
                      <a:pt x="1775952" y="656854"/>
                    </a:lnTo>
                    <a:lnTo>
                      <a:pt x="1775952" y="659238"/>
                    </a:lnTo>
                    <a:lnTo>
                      <a:pt x="348971" y="659238"/>
                    </a:lnTo>
                    <a:lnTo>
                      <a:pt x="348971" y="657243"/>
                    </a:lnTo>
                    <a:lnTo>
                      <a:pt x="329184" y="659238"/>
                    </a:lnTo>
                    <a:cubicBezTo>
                      <a:pt x="147381" y="659238"/>
                      <a:pt x="0" y="511857"/>
                      <a:pt x="0" y="330054"/>
                    </a:cubicBezTo>
                    <a:cubicBezTo>
                      <a:pt x="0" y="148251"/>
                      <a:pt x="147381" y="870"/>
                      <a:pt x="329184" y="870"/>
                    </a:cubicBezTo>
                    <a:lnTo>
                      <a:pt x="348971" y="2865"/>
                    </a:lnTo>
                    <a:lnTo>
                      <a:pt x="348971" y="870"/>
                    </a:lnTo>
                    <a:lnTo>
                      <a:pt x="1752300" y="870"/>
                    </a:lnTo>
                    <a:close/>
                  </a:path>
                </a:pathLst>
              </a:custGeom>
              <a:ln w="38100">
                <a:prstDash val="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pic>
            <p:nvPicPr>
              <p:cNvPr id="52" name="Picture 51">
                <a:extLst>
                  <a:ext uri="{FF2B5EF4-FFF2-40B4-BE49-F238E27FC236}">
                    <a16:creationId xmlns:a16="http://schemas.microsoft.com/office/drawing/2014/main" id="{6A5715CE-40C4-B045-A18A-090D6CB4E969}"/>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10000" b="90000" l="10000" r="90000"/>
                        </a14:imgEffect>
                      </a14:imgLayer>
                    </a14:imgProps>
                  </a:ext>
                </a:extLst>
              </a:blip>
              <a:srcRect l="21966" t="30238" r="21260" b="37519"/>
              <a:stretch/>
            </p:blipFill>
            <p:spPr>
              <a:xfrm flipH="1">
                <a:off x="5397440" y="2608359"/>
                <a:ext cx="695284" cy="405677"/>
              </a:xfrm>
              <a:prstGeom prst="rect">
                <a:avLst/>
              </a:prstGeom>
            </p:spPr>
          </p:pic>
          <p:pic>
            <p:nvPicPr>
              <p:cNvPr id="54" name="Picture 53">
                <a:extLst>
                  <a:ext uri="{FF2B5EF4-FFF2-40B4-BE49-F238E27FC236}">
                    <a16:creationId xmlns:a16="http://schemas.microsoft.com/office/drawing/2014/main" id="{211D693C-C4FD-B148-B0A6-FD02176A43F0}"/>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10000" b="90000" l="10000" r="90000"/>
                        </a14:imgEffect>
                      </a14:imgLayer>
                    </a14:imgProps>
                  </a:ext>
                </a:extLst>
              </a:blip>
              <a:srcRect l="21966" t="30238" r="21260" b="37519"/>
              <a:stretch/>
            </p:blipFill>
            <p:spPr>
              <a:xfrm>
                <a:off x="6505185" y="2585216"/>
                <a:ext cx="695397" cy="405677"/>
              </a:xfrm>
              <a:prstGeom prst="rect">
                <a:avLst/>
              </a:prstGeom>
            </p:spPr>
          </p:pic>
        </p:grpSp>
        <p:grpSp>
          <p:nvGrpSpPr>
            <p:cNvPr id="41" name="Group 40">
              <a:extLst>
                <a:ext uri="{FF2B5EF4-FFF2-40B4-BE49-F238E27FC236}">
                  <a16:creationId xmlns:a16="http://schemas.microsoft.com/office/drawing/2014/main" id="{66DB3BD9-6000-5149-8CF3-3AD852E6950F}"/>
                </a:ext>
              </a:extLst>
            </p:cNvPr>
            <p:cNvGrpSpPr/>
            <p:nvPr/>
          </p:nvGrpSpPr>
          <p:grpSpPr>
            <a:xfrm>
              <a:off x="-473136" y="4309186"/>
              <a:ext cx="2090114" cy="659238"/>
              <a:chOff x="5236405" y="2505912"/>
              <a:chExt cx="2090114" cy="659238"/>
            </a:xfrm>
          </p:grpSpPr>
          <p:sp>
            <p:nvSpPr>
              <p:cNvPr id="47" name="Freeform 46">
                <a:extLst>
                  <a:ext uri="{FF2B5EF4-FFF2-40B4-BE49-F238E27FC236}">
                    <a16:creationId xmlns:a16="http://schemas.microsoft.com/office/drawing/2014/main" id="{6F935E55-D295-CD4A-845B-22DBF12D3C66}"/>
                  </a:ext>
                </a:extLst>
              </p:cNvPr>
              <p:cNvSpPr/>
              <p:nvPr/>
            </p:nvSpPr>
            <p:spPr>
              <a:xfrm>
                <a:off x="5236405" y="2505912"/>
                <a:ext cx="2090114" cy="659238"/>
              </a:xfrm>
              <a:custGeom>
                <a:avLst/>
                <a:gdLst>
                  <a:gd name="connsiteX0" fmla="*/ 1760930 w 2090114"/>
                  <a:gd name="connsiteY0" fmla="*/ 0 h 659238"/>
                  <a:gd name="connsiteX1" fmla="*/ 1769560 w 2090114"/>
                  <a:gd name="connsiteY1" fmla="*/ 870 h 659238"/>
                  <a:gd name="connsiteX2" fmla="*/ 1775952 w 2090114"/>
                  <a:gd name="connsiteY2" fmla="*/ 870 h 659238"/>
                  <a:gd name="connsiteX3" fmla="*/ 1775952 w 2090114"/>
                  <a:gd name="connsiteY3" fmla="*/ 1514 h 659238"/>
                  <a:gd name="connsiteX4" fmla="*/ 1827272 w 2090114"/>
                  <a:gd name="connsiteY4" fmla="*/ 6688 h 659238"/>
                  <a:gd name="connsiteX5" fmla="*/ 2090114 w 2090114"/>
                  <a:gd name="connsiteY5" fmla="*/ 329184 h 659238"/>
                  <a:gd name="connsiteX6" fmla="*/ 1827272 w 2090114"/>
                  <a:gd name="connsiteY6" fmla="*/ 651680 h 659238"/>
                  <a:gd name="connsiteX7" fmla="*/ 1775952 w 2090114"/>
                  <a:gd name="connsiteY7" fmla="*/ 656854 h 659238"/>
                  <a:gd name="connsiteX8" fmla="*/ 1775952 w 2090114"/>
                  <a:gd name="connsiteY8" fmla="*/ 659238 h 659238"/>
                  <a:gd name="connsiteX9" fmla="*/ 348971 w 2090114"/>
                  <a:gd name="connsiteY9" fmla="*/ 659238 h 659238"/>
                  <a:gd name="connsiteX10" fmla="*/ 348971 w 2090114"/>
                  <a:gd name="connsiteY10" fmla="*/ 657243 h 659238"/>
                  <a:gd name="connsiteX11" fmla="*/ 329184 w 2090114"/>
                  <a:gd name="connsiteY11" fmla="*/ 659238 h 659238"/>
                  <a:gd name="connsiteX12" fmla="*/ 0 w 2090114"/>
                  <a:gd name="connsiteY12" fmla="*/ 330054 h 659238"/>
                  <a:gd name="connsiteX13" fmla="*/ 329184 w 2090114"/>
                  <a:gd name="connsiteY13" fmla="*/ 870 h 659238"/>
                  <a:gd name="connsiteX14" fmla="*/ 348971 w 2090114"/>
                  <a:gd name="connsiteY14" fmla="*/ 2865 h 659238"/>
                  <a:gd name="connsiteX15" fmla="*/ 348971 w 2090114"/>
                  <a:gd name="connsiteY15" fmla="*/ 870 h 659238"/>
                  <a:gd name="connsiteX16" fmla="*/ 1752300 w 2090114"/>
                  <a:gd name="connsiteY16" fmla="*/ 870 h 659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90114" h="659238">
                    <a:moveTo>
                      <a:pt x="1760930" y="0"/>
                    </a:moveTo>
                    <a:lnTo>
                      <a:pt x="1769560" y="870"/>
                    </a:lnTo>
                    <a:lnTo>
                      <a:pt x="1775952" y="870"/>
                    </a:lnTo>
                    <a:lnTo>
                      <a:pt x="1775952" y="1514"/>
                    </a:lnTo>
                    <a:lnTo>
                      <a:pt x="1827272" y="6688"/>
                    </a:lnTo>
                    <a:cubicBezTo>
                      <a:pt x="1977276" y="37383"/>
                      <a:pt x="2090114" y="170107"/>
                      <a:pt x="2090114" y="329184"/>
                    </a:cubicBezTo>
                    <a:cubicBezTo>
                      <a:pt x="2090114" y="488262"/>
                      <a:pt x="1977276" y="620985"/>
                      <a:pt x="1827272" y="651680"/>
                    </a:cubicBezTo>
                    <a:lnTo>
                      <a:pt x="1775952" y="656854"/>
                    </a:lnTo>
                    <a:lnTo>
                      <a:pt x="1775952" y="659238"/>
                    </a:lnTo>
                    <a:lnTo>
                      <a:pt x="348971" y="659238"/>
                    </a:lnTo>
                    <a:lnTo>
                      <a:pt x="348971" y="657243"/>
                    </a:lnTo>
                    <a:lnTo>
                      <a:pt x="329184" y="659238"/>
                    </a:lnTo>
                    <a:cubicBezTo>
                      <a:pt x="147381" y="659238"/>
                      <a:pt x="0" y="511857"/>
                      <a:pt x="0" y="330054"/>
                    </a:cubicBezTo>
                    <a:cubicBezTo>
                      <a:pt x="0" y="148251"/>
                      <a:pt x="147381" y="870"/>
                      <a:pt x="329184" y="870"/>
                    </a:cubicBezTo>
                    <a:lnTo>
                      <a:pt x="348971" y="2865"/>
                    </a:lnTo>
                    <a:lnTo>
                      <a:pt x="348971" y="870"/>
                    </a:lnTo>
                    <a:lnTo>
                      <a:pt x="1752300" y="870"/>
                    </a:lnTo>
                    <a:close/>
                  </a:path>
                </a:pathLst>
              </a:custGeom>
              <a:ln w="38100">
                <a:prstDash val="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pic>
            <p:nvPicPr>
              <p:cNvPr id="48" name="Picture 47">
                <a:extLst>
                  <a:ext uri="{FF2B5EF4-FFF2-40B4-BE49-F238E27FC236}">
                    <a16:creationId xmlns:a16="http://schemas.microsoft.com/office/drawing/2014/main" id="{1D5AAC92-8B15-5E40-9A16-68D7E5673B3E}"/>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10000" b="90000" l="10000" r="90000"/>
                        </a14:imgEffect>
                      </a14:imgLayer>
                    </a14:imgProps>
                  </a:ext>
                </a:extLst>
              </a:blip>
              <a:srcRect l="21966" t="30238" r="21260" b="37519"/>
              <a:stretch/>
            </p:blipFill>
            <p:spPr>
              <a:xfrm flipH="1">
                <a:off x="5397440" y="2608359"/>
                <a:ext cx="695284" cy="405677"/>
              </a:xfrm>
              <a:prstGeom prst="rect">
                <a:avLst/>
              </a:prstGeom>
            </p:spPr>
          </p:pic>
          <p:pic>
            <p:nvPicPr>
              <p:cNvPr id="50" name="Picture 49">
                <a:extLst>
                  <a:ext uri="{FF2B5EF4-FFF2-40B4-BE49-F238E27FC236}">
                    <a16:creationId xmlns:a16="http://schemas.microsoft.com/office/drawing/2014/main" id="{9813C1D4-E80A-684E-A2E0-CBAAEF9E6CCE}"/>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10000" b="90000" l="10000" r="90000"/>
                        </a14:imgEffect>
                      </a14:imgLayer>
                    </a14:imgProps>
                  </a:ext>
                </a:extLst>
              </a:blip>
              <a:srcRect l="21966" t="30238" r="21260" b="37519"/>
              <a:stretch/>
            </p:blipFill>
            <p:spPr>
              <a:xfrm>
                <a:off x="6505185" y="2585216"/>
                <a:ext cx="695397" cy="405677"/>
              </a:xfrm>
              <a:prstGeom prst="rect">
                <a:avLst/>
              </a:prstGeom>
            </p:spPr>
          </p:pic>
        </p:grpSp>
        <p:sp>
          <p:nvSpPr>
            <p:cNvPr id="44" name="TextBox 43">
              <a:extLst>
                <a:ext uri="{FF2B5EF4-FFF2-40B4-BE49-F238E27FC236}">
                  <a16:creationId xmlns:a16="http://schemas.microsoft.com/office/drawing/2014/main" id="{2C48CC1B-2519-5A48-A07C-43C9CDE984CE}"/>
                </a:ext>
              </a:extLst>
            </p:cNvPr>
            <p:cNvSpPr txBox="1"/>
            <p:nvPr/>
          </p:nvSpPr>
          <p:spPr>
            <a:xfrm>
              <a:off x="-608059" y="2378686"/>
              <a:ext cx="2429353" cy="400110"/>
            </a:xfrm>
            <a:prstGeom prst="rect">
              <a:avLst/>
            </a:prstGeom>
            <a:noFill/>
          </p:spPr>
          <p:txBody>
            <a:bodyPr wrap="square" rtlCol="0">
              <a:spAutoFit/>
            </a:bodyPr>
            <a:lstStyle/>
            <a:p>
              <a:pPr algn="ctr"/>
              <a:r>
                <a:rPr lang="en-US" sz="2000" b="1" dirty="0"/>
                <a:t>Control 	         Treated</a:t>
              </a:r>
            </a:p>
          </p:txBody>
        </p:sp>
        <p:sp>
          <p:nvSpPr>
            <p:cNvPr id="45" name="TextBox 44">
              <a:extLst>
                <a:ext uri="{FF2B5EF4-FFF2-40B4-BE49-F238E27FC236}">
                  <a16:creationId xmlns:a16="http://schemas.microsoft.com/office/drawing/2014/main" id="{01043F15-2704-EA47-97BA-381B6F843255}"/>
                </a:ext>
              </a:extLst>
            </p:cNvPr>
            <p:cNvSpPr txBox="1"/>
            <p:nvPr/>
          </p:nvSpPr>
          <p:spPr>
            <a:xfrm>
              <a:off x="-1510767" y="3131077"/>
              <a:ext cx="944227" cy="369332"/>
            </a:xfrm>
            <a:prstGeom prst="rect">
              <a:avLst/>
            </a:prstGeom>
            <a:noFill/>
          </p:spPr>
          <p:txBody>
            <a:bodyPr wrap="square" rtlCol="0">
              <a:spAutoFit/>
            </a:bodyPr>
            <a:lstStyle/>
            <a:p>
              <a:r>
                <a:rPr lang="en-US" dirty="0"/>
                <a:t>Litter 1</a:t>
              </a:r>
            </a:p>
          </p:txBody>
        </p:sp>
        <p:sp>
          <p:nvSpPr>
            <p:cNvPr id="46" name="TextBox 45">
              <a:extLst>
                <a:ext uri="{FF2B5EF4-FFF2-40B4-BE49-F238E27FC236}">
                  <a16:creationId xmlns:a16="http://schemas.microsoft.com/office/drawing/2014/main" id="{B179C3A1-BF19-2047-9FA2-1F51CB50DCC4}"/>
                </a:ext>
              </a:extLst>
            </p:cNvPr>
            <p:cNvSpPr txBox="1"/>
            <p:nvPr/>
          </p:nvSpPr>
          <p:spPr>
            <a:xfrm>
              <a:off x="-1538118" y="4473242"/>
              <a:ext cx="944227" cy="369332"/>
            </a:xfrm>
            <a:prstGeom prst="rect">
              <a:avLst/>
            </a:prstGeom>
            <a:noFill/>
          </p:spPr>
          <p:txBody>
            <a:bodyPr wrap="square" rtlCol="0">
              <a:spAutoFit/>
            </a:bodyPr>
            <a:lstStyle/>
            <a:p>
              <a:r>
                <a:rPr lang="en-US" dirty="0"/>
                <a:t>Litter 2</a:t>
              </a:r>
            </a:p>
          </p:txBody>
        </p:sp>
      </p:grpSp>
      <p:cxnSp>
        <p:nvCxnSpPr>
          <p:cNvPr id="56" name="Straight Connector 55">
            <a:extLst>
              <a:ext uri="{FF2B5EF4-FFF2-40B4-BE49-F238E27FC236}">
                <a16:creationId xmlns:a16="http://schemas.microsoft.com/office/drawing/2014/main" id="{896DAC03-457A-9440-93B9-D39ADA668943}"/>
              </a:ext>
            </a:extLst>
          </p:cNvPr>
          <p:cNvCxnSpPr>
            <a:cxnSpLocks/>
          </p:cNvCxnSpPr>
          <p:nvPr/>
        </p:nvCxnSpPr>
        <p:spPr>
          <a:xfrm>
            <a:off x="9365291" y="2306069"/>
            <a:ext cx="0" cy="2815535"/>
          </a:xfrm>
          <a:prstGeom prst="line">
            <a:avLst/>
          </a:prstGeom>
          <a:ln w="38100"/>
        </p:spPr>
        <p:style>
          <a:lnRef idx="3">
            <a:schemeClr val="accent1"/>
          </a:lnRef>
          <a:fillRef idx="0">
            <a:schemeClr val="accent1"/>
          </a:fillRef>
          <a:effectRef idx="2">
            <a:schemeClr val="accent1"/>
          </a:effectRef>
          <a:fontRef idx="minor">
            <a:schemeClr val="tx1"/>
          </a:fontRef>
        </p:style>
      </p:cxnSp>
      <p:pic>
        <p:nvPicPr>
          <p:cNvPr id="61" name="Picture 60">
            <a:extLst>
              <a:ext uri="{FF2B5EF4-FFF2-40B4-BE49-F238E27FC236}">
                <a16:creationId xmlns:a16="http://schemas.microsoft.com/office/drawing/2014/main" id="{9A1FE807-7E25-564A-A94F-D2220288DCF4}"/>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8000" b="92333" l="6667" r="91000">
                        <a14:foregroundMark x1="57000" y1="56000" x2="57000" y2="56000"/>
                        <a14:foregroundMark x1="12333" y1="10667" x2="12333" y2="10667"/>
                        <a14:foregroundMark x1="18000" y1="8000" x2="18000" y2="8000"/>
                        <a14:foregroundMark x1="14333" y1="12000" x2="14333" y2="12000"/>
                        <a14:foregroundMark x1="6667" y1="19667" x2="6667" y2="19667"/>
                        <a14:foregroundMark x1="37333" y1="38333" x2="37333" y2="38333"/>
                        <a14:foregroundMark x1="34000" y1="34000" x2="34000" y2="34000"/>
                        <a14:foregroundMark x1="41667" y1="43000" x2="41667" y2="43000"/>
                        <a14:foregroundMark x1="46000" y1="46000" x2="46000" y2="46000"/>
                        <a14:foregroundMark x1="91000" y1="92333" x2="91000" y2="92333"/>
                      </a14:backgroundRemoval>
                    </a14:imgEffect>
                  </a14:imgLayer>
                </a14:imgProps>
              </a:ext>
            </a:extLst>
          </a:blip>
          <a:stretch>
            <a:fillRect/>
          </a:stretch>
        </p:blipFill>
        <p:spPr>
          <a:xfrm rot="5400000">
            <a:off x="10439767" y="2455554"/>
            <a:ext cx="556565" cy="556565"/>
          </a:xfrm>
          <a:prstGeom prst="rect">
            <a:avLst/>
          </a:prstGeom>
        </p:spPr>
      </p:pic>
      <p:pic>
        <p:nvPicPr>
          <p:cNvPr id="62" name="Picture 61">
            <a:extLst>
              <a:ext uri="{FF2B5EF4-FFF2-40B4-BE49-F238E27FC236}">
                <a16:creationId xmlns:a16="http://schemas.microsoft.com/office/drawing/2014/main" id="{E0F5D4DC-5053-154C-B340-6823E10A124C}"/>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8000" b="92333" l="6667" r="91000">
                        <a14:foregroundMark x1="57000" y1="56000" x2="57000" y2="56000"/>
                        <a14:foregroundMark x1="12333" y1="10667" x2="12333" y2="10667"/>
                        <a14:foregroundMark x1="18000" y1="8000" x2="18000" y2="8000"/>
                        <a14:foregroundMark x1="14333" y1="12000" x2="14333" y2="12000"/>
                        <a14:foregroundMark x1="6667" y1="19667" x2="6667" y2="19667"/>
                        <a14:foregroundMark x1="37333" y1="38333" x2="37333" y2="38333"/>
                        <a14:foregroundMark x1="34000" y1="34000" x2="34000" y2="34000"/>
                        <a14:foregroundMark x1="41667" y1="43000" x2="41667" y2="43000"/>
                        <a14:foregroundMark x1="46000" y1="46000" x2="46000" y2="46000"/>
                        <a14:foregroundMark x1="91000" y1="92333" x2="91000" y2="92333"/>
                      </a14:backgroundRemoval>
                    </a14:imgEffect>
                  </a14:imgLayer>
                </a14:imgProps>
              </a:ext>
            </a:extLst>
          </a:blip>
          <a:stretch>
            <a:fillRect/>
          </a:stretch>
        </p:blipFill>
        <p:spPr>
          <a:xfrm rot="5400000">
            <a:off x="10379064" y="3615585"/>
            <a:ext cx="556565" cy="556565"/>
          </a:xfrm>
          <a:prstGeom prst="rect">
            <a:avLst/>
          </a:prstGeom>
        </p:spPr>
      </p:pic>
    </p:spTree>
    <p:extLst>
      <p:ext uri="{BB962C8B-B14F-4D97-AF65-F5344CB8AC3E}">
        <p14:creationId xmlns:p14="http://schemas.microsoft.com/office/powerpoint/2010/main" val="10168517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93B38-D3BB-DB4A-80D9-C5BD8AA6DFA0}"/>
              </a:ext>
            </a:extLst>
          </p:cNvPr>
          <p:cNvSpPr>
            <a:spLocks noGrp="1"/>
          </p:cNvSpPr>
          <p:nvPr>
            <p:ph type="title"/>
          </p:nvPr>
        </p:nvSpPr>
        <p:spPr>
          <a:xfrm>
            <a:off x="838200" y="365125"/>
            <a:ext cx="10515600" cy="1325563"/>
          </a:xfrm>
        </p:spPr>
        <p:txBody>
          <a:bodyPr/>
          <a:lstStyle/>
          <a:p>
            <a:r>
              <a:rPr lang="en-US" dirty="0"/>
              <a:t>Example: Valproic acid (VPA) model of autism</a:t>
            </a:r>
          </a:p>
        </p:txBody>
      </p:sp>
      <p:pic>
        <p:nvPicPr>
          <p:cNvPr id="7" name="Picture 6">
            <a:extLst>
              <a:ext uri="{FF2B5EF4-FFF2-40B4-BE49-F238E27FC236}">
                <a16:creationId xmlns:a16="http://schemas.microsoft.com/office/drawing/2014/main" id="{DB2B3C97-84A6-1346-890C-A8074FC8F885}"/>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8000" b="92333" l="6667" r="91000">
                        <a14:foregroundMark x1="57000" y1="56000" x2="57000" y2="56000"/>
                        <a14:foregroundMark x1="12333" y1="10667" x2="12333" y2="10667"/>
                        <a14:foregroundMark x1="18000" y1="8000" x2="18000" y2="8000"/>
                        <a14:foregroundMark x1="14333" y1="12000" x2="14333" y2="12000"/>
                        <a14:foregroundMark x1="6667" y1="19667" x2="6667" y2="19667"/>
                        <a14:foregroundMark x1="37333" y1="38333" x2="37333" y2="38333"/>
                        <a14:foregroundMark x1="34000" y1="34000" x2="34000" y2="34000"/>
                        <a14:foregroundMark x1="41667" y1="43000" x2="41667" y2="43000"/>
                        <a14:foregroundMark x1="46000" y1="46000" x2="46000" y2="46000"/>
                        <a14:foregroundMark x1="91000" y1="92333" x2="91000" y2="92333"/>
                      </a14:backgroundRemoval>
                    </a14:imgEffect>
                  </a14:imgLayer>
                </a14:imgProps>
              </a:ext>
            </a:extLst>
          </a:blip>
          <a:stretch>
            <a:fillRect/>
          </a:stretch>
        </p:blipFill>
        <p:spPr>
          <a:xfrm rot="5400000">
            <a:off x="8849989" y="1487271"/>
            <a:ext cx="876045" cy="876045"/>
          </a:xfrm>
          <a:prstGeom prst="rect">
            <a:avLst/>
          </a:prstGeom>
        </p:spPr>
      </p:pic>
      <p:sp>
        <p:nvSpPr>
          <p:cNvPr id="17" name="TextBox 16">
            <a:extLst>
              <a:ext uri="{FF2B5EF4-FFF2-40B4-BE49-F238E27FC236}">
                <a16:creationId xmlns:a16="http://schemas.microsoft.com/office/drawing/2014/main" id="{2A5588FE-BDD0-424C-BFC2-5E496E00738F}"/>
              </a:ext>
            </a:extLst>
          </p:cNvPr>
          <p:cNvSpPr txBox="1"/>
          <p:nvPr/>
        </p:nvSpPr>
        <p:spPr>
          <a:xfrm>
            <a:off x="3101076" y="1664432"/>
            <a:ext cx="1995687" cy="584775"/>
          </a:xfrm>
          <a:prstGeom prst="rect">
            <a:avLst/>
          </a:prstGeom>
          <a:noFill/>
        </p:spPr>
        <p:txBody>
          <a:bodyPr wrap="square" rtlCol="0">
            <a:spAutoFit/>
          </a:bodyPr>
          <a:lstStyle/>
          <a:p>
            <a:r>
              <a:rPr lang="en-US" sz="3200" dirty="0"/>
              <a:t>CONTROLS</a:t>
            </a:r>
          </a:p>
        </p:txBody>
      </p:sp>
      <p:pic>
        <p:nvPicPr>
          <p:cNvPr id="31" name="Graphic 30" descr="Rat">
            <a:extLst>
              <a:ext uri="{FF2B5EF4-FFF2-40B4-BE49-F238E27FC236}">
                <a16:creationId xmlns:a16="http://schemas.microsoft.com/office/drawing/2014/main" id="{4512E20C-7F29-704F-8839-2445A5C0090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917926" y="2942554"/>
            <a:ext cx="816136" cy="816136"/>
          </a:xfrm>
          <a:prstGeom prst="rect">
            <a:avLst/>
          </a:prstGeom>
        </p:spPr>
      </p:pic>
      <p:pic>
        <p:nvPicPr>
          <p:cNvPr id="37" name="Graphic 36" descr="Rat">
            <a:extLst>
              <a:ext uri="{FF2B5EF4-FFF2-40B4-BE49-F238E27FC236}">
                <a16:creationId xmlns:a16="http://schemas.microsoft.com/office/drawing/2014/main" id="{5E2805E9-24F3-F54D-AA0C-0B51F725D41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622591" y="2603138"/>
            <a:ext cx="816136" cy="816136"/>
          </a:xfrm>
          <a:prstGeom prst="rect">
            <a:avLst/>
          </a:prstGeom>
        </p:spPr>
      </p:pic>
      <p:pic>
        <p:nvPicPr>
          <p:cNvPr id="44" name="Graphic 43" descr="Rat">
            <a:extLst>
              <a:ext uri="{FF2B5EF4-FFF2-40B4-BE49-F238E27FC236}">
                <a16:creationId xmlns:a16="http://schemas.microsoft.com/office/drawing/2014/main" id="{4B9ACDD5-99D7-A04A-9B85-24AF004A5F0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365949" y="3104201"/>
            <a:ext cx="816136" cy="816136"/>
          </a:xfrm>
          <a:prstGeom prst="rect">
            <a:avLst/>
          </a:prstGeom>
        </p:spPr>
      </p:pic>
      <p:pic>
        <p:nvPicPr>
          <p:cNvPr id="51" name="Graphic 50" descr="Rat">
            <a:extLst>
              <a:ext uri="{FF2B5EF4-FFF2-40B4-BE49-F238E27FC236}">
                <a16:creationId xmlns:a16="http://schemas.microsoft.com/office/drawing/2014/main" id="{D3AED7DB-72F5-A940-95FE-054C432A5A6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078642" y="2630605"/>
            <a:ext cx="816136" cy="816136"/>
          </a:xfrm>
          <a:prstGeom prst="rect">
            <a:avLst/>
          </a:prstGeom>
        </p:spPr>
      </p:pic>
      <p:pic>
        <p:nvPicPr>
          <p:cNvPr id="58" name="Graphic 57" descr="Rat">
            <a:extLst>
              <a:ext uri="{FF2B5EF4-FFF2-40B4-BE49-F238E27FC236}">
                <a16:creationId xmlns:a16="http://schemas.microsoft.com/office/drawing/2014/main" id="{A9CF3248-E413-4444-90E6-106F4DB3148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805726" y="3175933"/>
            <a:ext cx="816136" cy="816136"/>
          </a:xfrm>
          <a:prstGeom prst="rect">
            <a:avLst/>
          </a:prstGeom>
        </p:spPr>
      </p:pic>
      <p:pic>
        <p:nvPicPr>
          <p:cNvPr id="65" name="Graphic 64" descr="Rat">
            <a:extLst>
              <a:ext uri="{FF2B5EF4-FFF2-40B4-BE49-F238E27FC236}">
                <a16:creationId xmlns:a16="http://schemas.microsoft.com/office/drawing/2014/main" id="{5BADE0B0-267E-CB41-A75C-DB220FBADE9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532809" y="2641467"/>
            <a:ext cx="816136" cy="816136"/>
          </a:xfrm>
          <a:prstGeom prst="rect">
            <a:avLst/>
          </a:prstGeom>
        </p:spPr>
      </p:pic>
      <p:pic>
        <p:nvPicPr>
          <p:cNvPr id="73" name="Graphic 72" descr="Rat">
            <a:extLst>
              <a:ext uri="{FF2B5EF4-FFF2-40B4-BE49-F238E27FC236}">
                <a16:creationId xmlns:a16="http://schemas.microsoft.com/office/drawing/2014/main" id="{A93A643B-16E8-FE45-954A-2C44DCD00DBF}"/>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988797" y="2776947"/>
            <a:ext cx="816136" cy="816136"/>
          </a:xfrm>
          <a:prstGeom prst="rect">
            <a:avLst/>
          </a:prstGeom>
        </p:spPr>
      </p:pic>
      <p:pic>
        <p:nvPicPr>
          <p:cNvPr id="80" name="Graphic 79" descr="Rat">
            <a:extLst>
              <a:ext uri="{FF2B5EF4-FFF2-40B4-BE49-F238E27FC236}">
                <a16:creationId xmlns:a16="http://schemas.microsoft.com/office/drawing/2014/main" id="{7466359E-C97D-C849-81AA-CCA7F42444A1}"/>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693462" y="2437531"/>
            <a:ext cx="816136" cy="816136"/>
          </a:xfrm>
          <a:prstGeom prst="rect">
            <a:avLst/>
          </a:prstGeom>
        </p:spPr>
      </p:pic>
      <p:pic>
        <p:nvPicPr>
          <p:cNvPr id="87" name="Graphic 86" descr="Rat">
            <a:extLst>
              <a:ext uri="{FF2B5EF4-FFF2-40B4-BE49-F238E27FC236}">
                <a16:creationId xmlns:a16="http://schemas.microsoft.com/office/drawing/2014/main" id="{8DF4F5A2-2C0F-7245-B73C-F2C9B76CAADF}"/>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436820" y="2938594"/>
            <a:ext cx="816136" cy="816136"/>
          </a:xfrm>
          <a:prstGeom prst="rect">
            <a:avLst/>
          </a:prstGeom>
        </p:spPr>
      </p:pic>
      <p:pic>
        <p:nvPicPr>
          <p:cNvPr id="94" name="Graphic 93" descr="Rat">
            <a:extLst>
              <a:ext uri="{FF2B5EF4-FFF2-40B4-BE49-F238E27FC236}">
                <a16:creationId xmlns:a16="http://schemas.microsoft.com/office/drawing/2014/main" id="{DA753DD0-7D57-C943-80BE-A8BDCBA1638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149513" y="2464998"/>
            <a:ext cx="816136" cy="816136"/>
          </a:xfrm>
          <a:prstGeom prst="rect">
            <a:avLst/>
          </a:prstGeom>
        </p:spPr>
      </p:pic>
      <p:pic>
        <p:nvPicPr>
          <p:cNvPr id="101" name="Graphic 100" descr="Rat">
            <a:extLst>
              <a:ext uri="{FF2B5EF4-FFF2-40B4-BE49-F238E27FC236}">
                <a16:creationId xmlns:a16="http://schemas.microsoft.com/office/drawing/2014/main" id="{D704991A-4E1C-0F46-B531-766085CC5AD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876597" y="3010326"/>
            <a:ext cx="816136" cy="816136"/>
          </a:xfrm>
          <a:prstGeom prst="rect">
            <a:avLst/>
          </a:prstGeom>
        </p:spPr>
      </p:pic>
      <p:pic>
        <p:nvPicPr>
          <p:cNvPr id="108" name="Graphic 107" descr="Rat">
            <a:extLst>
              <a:ext uri="{FF2B5EF4-FFF2-40B4-BE49-F238E27FC236}">
                <a16:creationId xmlns:a16="http://schemas.microsoft.com/office/drawing/2014/main" id="{817C2C26-64EA-FD40-A937-A388189D8CF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603680" y="2475860"/>
            <a:ext cx="816136" cy="816136"/>
          </a:xfrm>
          <a:prstGeom prst="rect">
            <a:avLst/>
          </a:prstGeom>
        </p:spPr>
      </p:pic>
      <p:sp>
        <p:nvSpPr>
          <p:cNvPr id="3" name="Rectangle 2">
            <a:extLst>
              <a:ext uri="{FF2B5EF4-FFF2-40B4-BE49-F238E27FC236}">
                <a16:creationId xmlns:a16="http://schemas.microsoft.com/office/drawing/2014/main" id="{040C9E25-5FD0-D04E-983B-31E22AFE8F17}"/>
              </a:ext>
            </a:extLst>
          </p:cNvPr>
          <p:cNvSpPr/>
          <p:nvPr/>
        </p:nvSpPr>
        <p:spPr>
          <a:xfrm>
            <a:off x="865946" y="2476929"/>
            <a:ext cx="968226" cy="461665"/>
          </a:xfrm>
          <a:prstGeom prst="rect">
            <a:avLst/>
          </a:prstGeom>
        </p:spPr>
        <p:txBody>
          <a:bodyPr wrap="square">
            <a:spAutoFit/>
          </a:bodyPr>
          <a:lstStyle/>
          <a:p>
            <a:r>
              <a:rPr lang="en-US" sz="2400" dirty="0"/>
              <a:t>Dams</a:t>
            </a:r>
          </a:p>
        </p:txBody>
      </p:sp>
      <p:grpSp>
        <p:nvGrpSpPr>
          <p:cNvPr id="141" name="Group 140">
            <a:extLst>
              <a:ext uri="{FF2B5EF4-FFF2-40B4-BE49-F238E27FC236}">
                <a16:creationId xmlns:a16="http://schemas.microsoft.com/office/drawing/2014/main" id="{037C28CD-6C56-8C48-9778-FAB0E2A66623}"/>
              </a:ext>
            </a:extLst>
          </p:cNvPr>
          <p:cNvGrpSpPr/>
          <p:nvPr/>
        </p:nvGrpSpPr>
        <p:grpSpPr>
          <a:xfrm>
            <a:off x="830536" y="3126904"/>
            <a:ext cx="10706969" cy="2211780"/>
            <a:chOff x="830536" y="3126904"/>
            <a:chExt cx="10706969" cy="2211780"/>
          </a:xfrm>
        </p:grpSpPr>
        <p:grpSp>
          <p:nvGrpSpPr>
            <p:cNvPr id="78" name="Group 77">
              <a:extLst>
                <a:ext uri="{FF2B5EF4-FFF2-40B4-BE49-F238E27FC236}">
                  <a16:creationId xmlns:a16="http://schemas.microsoft.com/office/drawing/2014/main" id="{3D28D0D5-DEBF-D543-B8CB-13ADD4B61E1D}"/>
                </a:ext>
              </a:extLst>
            </p:cNvPr>
            <p:cNvGrpSpPr/>
            <p:nvPr/>
          </p:nvGrpSpPr>
          <p:grpSpPr>
            <a:xfrm>
              <a:off x="7802437" y="3969371"/>
              <a:ext cx="670101" cy="627030"/>
              <a:chOff x="4638373" y="3775199"/>
              <a:chExt cx="1022616" cy="956886"/>
            </a:xfrm>
          </p:grpSpPr>
          <p:pic>
            <p:nvPicPr>
              <p:cNvPr id="81" name="Graphic 80" descr="Rat">
                <a:extLst>
                  <a:ext uri="{FF2B5EF4-FFF2-40B4-BE49-F238E27FC236}">
                    <a16:creationId xmlns:a16="http://schemas.microsoft.com/office/drawing/2014/main" id="{9523612D-BCD0-3849-93D0-5CEF8106C92F}"/>
                  </a:ext>
                </a:extLst>
              </p:cNvPr>
              <p:cNvPicPr>
                <a:picLocks noChangeAspect="1"/>
              </p:cNvPicPr>
              <p:nvPr/>
            </p:nvPicPr>
            <p:blipFill>
              <a:blip r:embed="rId7">
                <a:extLst>
                  <a:ext uri="{96DAC541-7B7A-43D3-8B79-37D633B846F1}">
                    <asvg:svgBlip xmlns:asvg="http://schemas.microsoft.com/office/drawing/2016/SVG/main" r:embed="rId9"/>
                  </a:ext>
                </a:extLst>
              </a:blip>
              <a:stretch>
                <a:fillRect/>
              </a:stretch>
            </p:blipFill>
            <p:spPr>
              <a:xfrm>
                <a:off x="4638373" y="3775199"/>
                <a:ext cx="647707" cy="660848"/>
              </a:xfrm>
              <a:prstGeom prst="rect">
                <a:avLst/>
              </a:prstGeom>
            </p:spPr>
          </p:pic>
          <p:pic>
            <p:nvPicPr>
              <p:cNvPr id="82" name="Graphic 81" descr="Rat">
                <a:extLst>
                  <a:ext uri="{FF2B5EF4-FFF2-40B4-BE49-F238E27FC236}">
                    <a16:creationId xmlns:a16="http://schemas.microsoft.com/office/drawing/2014/main" id="{84C14F78-BF6A-6B4E-BF59-D01A75265B29}"/>
                  </a:ext>
                </a:extLst>
              </p:cNvPr>
              <p:cNvPicPr>
                <a:picLocks noChangeAspect="1"/>
              </p:cNvPicPr>
              <p:nvPr/>
            </p:nvPicPr>
            <p:blipFill>
              <a:blip r:embed="rId7">
                <a:extLst>
                  <a:ext uri="{96DAC541-7B7A-43D3-8B79-37D633B846F1}">
                    <asvg:svgBlip xmlns:asvg="http://schemas.microsoft.com/office/drawing/2016/SVG/main" r:embed="rId10"/>
                  </a:ext>
                </a:extLst>
              </a:blip>
              <a:stretch>
                <a:fillRect/>
              </a:stretch>
            </p:blipFill>
            <p:spPr>
              <a:xfrm>
                <a:off x="5000140" y="4071237"/>
                <a:ext cx="660849" cy="660848"/>
              </a:xfrm>
              <a:prstGeom prst="rect">
                <a:avLst/>
              </a:prstGeom>
            </p:spPr>
          </p:pic>
        </p:grpSp>
        <p:grpSp>
          <p:nvGrpSpPr>
            <p:cNvPr id="140" name="Group 139">
              <a:extLst>
                <a:ext uri="{FF2B5EF4-FFF2-40B4-BE49-F238E27FC236}">
                  <a16:creationId xmlns:a16="http://schemas.microsoft.com/office/drawing/2014/main" id="{2EC4E4BB-9FE2-2644-B439-E3D38C854F89}"/>
                </a:ext>
              </a:extLst>
            </p:cNvPr>
            <p:cNvGrpSpPr/>
            <p:nvPr/>
          </p:nvGrpSpPr>
          <p:grpSpPr>
            <a:xfrm>
              <a:off x="830536" y="3126904"/>
              <a:ext cx="10706969" cy="2211780"/>
              <a:chOff x="830536" y="3126904"/>
              <a:chExt cx="10706969" cy="2211780"/>
            </a:xfrm>
          </p:grpSpPr>
          <p:pic>
            <p:nvPicPr>
              <p:cNvPr id="14" name="Graphic 13" descr="Rat">
                <a:extLst>
                  <a:ext uri="{FF2B5EF4-FFF2-40B4-BE49-F238E27FC236}">
                    <a16:creationId xmlns:a16="http://schemas.microsoft.com/office/drawing/2014/main" id="{74191C34-9C68-A744-88AA-2C8613D1156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001867" y="4672263"/>
                <a:ext cx="424431" cy="433042"/>
              </a:xfrm>
              <a:prstGeom prst="rect">
                <a:avLst/>
              </a:prstGeom>
            </p:spPr>
          </p:pic>
          <p:pic>
            <p:nvPicPr>
              <p:cNvPr id="41" name="Graphic 40" descr="Rat">
                <a:extLst>
                  <a:ext uri="{FF2B5EF4-FFF2-40B4-BE49-F238E27FC236}">
                    <a16:creationId xmlns:a16="http://schemas.microsoft.com/office/drawing/2014/main" id="{41C49DE8-5536-8A40-9B4C-15FA119E7BA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49890" y="4833910"/>
                <a:ext cx="424431" cy="433042"/>
              </a:xfrm>
              <a:prstGeom prst="rect">
                <a:avLst/>
              </a:prstGeom>
            </p:spPr>
          </p:pic>
          <p:pic>
            <p:nvPicPr>
              <p:cNvPr id="48" name="Graphic 47" descr="Rat">
                <a:extLst>
                  <a:ext uri="{FF2B5EF4-FFF2-40B4-BE49-F238E27FC236}">
                    <a16:creationId xmlns:a16="http://schemas.microsoft.com/office/drawing/2014/main" id="{39C44053-F60C-6647-93EE-83C7F92EEAB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162583" y="4360314"/>
                <a:ext cx="424431" cy="433042"/>
              </a:xfrm>
              <a:prstGeom prst="rect">
                <a:avLst/>
              </a:prstGeom>
            </p:spPr>
          </p:pic>
          <p:pic>
            <p:nvPicPr>
              <p:cNvPr id="55" name="Graphic 54" descr="Rat">
                <a:extLst>
                  <a:ext uri="{FF2B5EF4-FFF2-40B4-BE49-F238E27FC236}">
                    <a16:creationId xmlns:a16="http://schemas.microsoft.com/office/drawing/2014/main" id="{514EB9AA-B815-3045-8D93-D8DC41FAD3A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889667" y="4905642"/>
                <a:ext cx="424431" cy="433042"/>
              </a:xfrm>
              <a:prstGeom prst="rect">
                <a:avLst/>
              </a:prstGeom>
            </p:spPr>
          </p:pic>
          <p:pic>
            <p:nvPicPr>
              <p:cNvPr id="62" name="Graphic 61" descr="Rat">
                <a:extLst>
                  <a:ext uri="{FF2B5EF4-FFF2-40B4-BE49-F238E27FC236}">
                    <a16:creationId xmlns:a16="http://schemas.microsoft.com/office/drawing/2014/main" id="{A4B0A761-B4CA-4A42-8574-D8A52F1A11C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16750" y="4371176"/>
                <a:ext cx="424431" cy="433042"/>
              </a:xfrm>
              <a:prstGeom prst="rect">
                <a:avLst/>
              </a:prstGeom>
            </p:spPr>
          </p:pic>
          <p:pic>
            <p:nvPicPr>
              <p:cNvPr id="70" name="Graphic 69" descr="Rat">
                <a:extLst>
                  <a:ext uri="{FF2B5EF4-FFF2-40B4-BE49-F238E27FC236}">
                    <a16:creationId xmlns:a16="http://schemas.microsoft.com/office/drawing/2014/main" id="{C50A3A07-637B-D54D-93EB-02071C6F4EDB}"/>
                  </a:ext>
                </a:extLst>
              </p:cNvPr>
              <p:cNvPicPr>
                <a:picLocks noChangeAspect="1"/>
              </p:cNvPicPr>
              <p:nvPr/>
            </p:nvPicPr>
            <p:blipFill>
              <a:blip r:embed="rId7">
                <a:extLst>
                  <a:ext uri="{96DAC541-7B7A-43D3-8B79-37D633B846F1}">
                    <asvg:svgBlip xmlns:asvg="http://schemas.microsoft.com/office/drawing/2016/SVG/main" r:embed="rId9"/>
                  </a:ext>
                </a:extLst>
              </a:blip>
              <a:stretch>
                <a:fillRect/>
              </a:stretch>
            </p:blipFill>
            <p:spPr>
              <a:xfrm>
                <a:off x="7072738" y="4506656"/>
                <a:ext cx="424431" cy="433042"/>
              </a:xfrm>
              <a:prstGeom prst="rect">
                <a:avLst/>
              </a:prstGeom>
            </p:spPr>
          </p:pic>
          <p:pic>
            <p:nvPicPr>
              <p:cNvPr id="77" name="Graphic 76" descr="Rat">
                <a:extLst>
                  <a:ext uri="{FF2B5EF4-FFF2-40B4-BE49-F238E27FC236}">
                    <a16:creationId xmlns:a16="http://schemas.microsoft.com/office/drawing/2014/main" id="{3C2FAD20-4499-CD49-BFEB-E29BEF0C8F21}"/>
                  </a:ext>
                </a:extLst>
              </p:cNvPr>
              <p:cNvPicPr>
                <a:picLocks noChangeAspect="1"/>
              </p:cNvPicPr>
              <p:nvPr/>
            </p:nvPicPr>
            <p:blipFill>
              <a:blip r:embed="rId7">
                <a:extLst>
                  <a:ext uri="{96DAC541-7B7A-43D3-8B79-37D633B846F1}">
                    <asvg:svgBlip xmlns:asvg="http://schemas.microsoft.com/office/drawing/2016/SVG/main" r:embed="rId9"/>
                  </a:ext>
                </a:extLst>
              </a:blip>
              <a:stretch>
                <a:fillRect/>
              </a:stretch>
            </p:blipFill>
            <p:spPr>
              <a:xfrm>
                <a:off x="7777403" y="4167240"/>
                <a:ext cx="424431" cy="433042"/>
              </a:xfrm>
              <a:prstGeom prst="rect">
                <a:avLst/>
              </a:prstGeom>
            </p:spPr>
          </p:pic>
          <p:pic>
            <p:nvPicPr>
              <p:cNvPr id="84" name="Graphic 83" descr="Rat">
                <a:extLst>
                  <a:ext uri="{FF2B5EF4-FFF2-40B4-BE49-F238E27FC236}">
                    <a16:creationId xmlns:a16="http://schemas.microsoft.com/office/drawing/2014/main" id="{E71406D2-B1AA-8444-8646-1C5A2F48DAAA}"/>
                  </a:ext>
                </a:extLst>
              </p:cNvPr>
              <p:cNvPicPr>
                <a:picLocks noChangeAspect="1"/>
              </p:cNvPicPr>
              <p:nvPr/>
            </p:nvPicPr>
            <p:blipFill>
              <a:blip r:embed="rId7">
                <a:extLst>
                  <a:ext uri="{96DAC541-7B7A-43D3-8B79-37D633B846F1}">
                    <asvg:svgBlip xmlns:asvg="http://schemas.microsoft.com/office/drawing/2016/SVG/main" r:embed="rId9"/>
                  </a:ext>
                </a:extLst>
              </a:blip>
              <a:stretch>
                <a:fillRect/>
              </a:stretch>
            </p:blipFill>
            <p:spPr>
              <a:xfrm>
                <a:off x="8520761" y="4668303"/>
                <a:ext cx="424431" cy="433042"/>
              </a:xfrm>
              <a:prstGeom prst="rect">
                <a:avLst/>
              </a:prstGeom>
            </p:spPr>
          </p:pic>
          <p:pic>
            <p:nvPicPr>
              <p:cNvPr id="98" name="Graphic 97" descr="Rat">
                <a:extLst>
                  <a:ext uri="{FF2B5EF4-FFF2-40B4-BE49-F238E27FC236}">
                    <a16:creationId xmlns:a16="http://schemas.microsoft.com/office/drawing/2014/main" id="{4EDD73BA-00A2-D84D-87F9-4C735AF9F02F}"/>
                  </a:ext>
                </a:extLst>
              </p:cNvPr>
              <p:cNvPicPr>
                <a:picLocks noChangeAspect="1"/>
              </p:cNvPicPr>
              <p:nvPr/>
            </p:nvPicPr>
            <p:blipFill>
              <a:blip r:embed="rId7">
                <a:extLst>
                  <a:ext uri="{96DAC541-7B7A-43D3-8B79-37D633B846F1}">
                    <asvg:svgBlip xmlns:asvg="http://schemas.microsoft.com/office/drawing/2016/SVG/main" r:embed="rId9"/>
                  </a:ext>
                </a:extLst>
              </a:blip>
              <a:stretch>
                <a:fillRect/>
              </a:stretch>
            </p:blipFill>
            <p:spPr>
              <a:xfrm>
                <a:off x="9960538" y="4740035"/>
                <a:ext cx="424431" cy="433042"/>
              </a:xfrm>
              <a:prstGeom prst="rect">
                <a:avLst/>
              </a:prstGeom>
            </p:spPr>
          </p:pic>
          <p:grpSp>
            <p:nvGrpSpPr>
              <p:cNvPr id="27" name="Group 26">
                <a:extLst>
                  <a:ext uri="{FF2B5EF4-FFF2-40B4-BE49-F238E27FC236}">
                    <a16:creationId xmlns:a16="http://schemas.microsoft.com/office/drawing/2014/main" id="{7EADCC3D-4E6D-724E-B81F-FAB64B719FBE}"/>
                  </a:ext>
                </a:extLst>
              </p:cNvPr>
              <p:cNvGrpSpPr/>
              <p:nvPr/>
            </p:nvGrpSpPr>
            <p:grpSpPr>
              <a:xfrm>
                <a:off x="2139443" y="4432193"/>
                <a:ext cx="670102" cy="627028"/>
                <a:chOff x="4638373" y="3775199"/>
                <a:chExt cx="1022618" cy="956882"/>
              </a:xfrm>
            </p:grpSpPr>
            <p:pic>
              <p:nvPicPr>
                <p:cNvPr id="13" name="Graphic 12" descr="Rat">
                  <a:extLst>
                    <a:ext uri="{FF2B5EF4-FFF2-40B4-BE49-F238E27FC236}">
                      <a16:creationId xmlns:a16="http://schemas.microsoft.com/office/drawing/2014/main" id="{2859BB03-C99A-8641-868C-B041E07337B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638373" y="3775199"/>
                  <a:ext cx="647707" cy="660848"/>
                </a:xfrm>
                <a:prstGeom prst="rect">
                  <a:avLst/>
                </a:prstGeom>
              </p:spPr>
            </p:pic>
            <p:pic>
              <p:nvPicPr>
                <p:cNvPr id="15" name="Graphic 14" descr="Rat">
                  <a:extLst>
                    <a:ext uri="{FF2B5EF4-FFF2-40B4-BE49-F238E27FC236}">
                      <a16:creationId xmlns:a16="http://schemas.microsoft.com/office/drawing/2014/main" id="{4D5B174E-622A-1242-AB12-F8C0050AD42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000140" y="4071237"/>
                  <a:ext cx="660849" cy="660848"/>
                </a:xfrm>
                <a:prstGeom prst="rect">
                  <a:avLst/>
                </a:prstGeom>
              </p:spPr>
            </p:pic>
          </p:grpSp>
          <p:cxnSp>
            <p:nvCxnSpPr>
              <p:cNvPr id="29" name="Straight Connector 28">
                <a:extLst>
                  <a:ext uri="{FF2B5EF4-FFF2-40B4-BE49-F238E27FC236}">
                    <a16:creationId xmlns:a16="http://schemas.microsoft.com/office/drawing/2014/main" id="{D985ECA9-5396-9D45-AE4A-2F5EDAFC5755}"/>
                  </a:ext>
                </a:extLst>
              </p:cNvPr>
              <p:cNvCxnSpPr>
                <a:cxnSpLocks/>
              </p:cNvCxnSpPr>
              <p:nvPr/>
            </p:nvCxnSpPr>
            <p:spPr>
              <a:xfrm flipH="1">
                <a:off x="2331095" y="3631927"/>
                <a:ext cx="1" cy="809166"/>
              </a:xfrm>
              <a:prstGeom prst="line">
                <a:avLst/>
              </a:prstGeom>
            </p:spPr>
            <p:style>
              <a:lnRef idx="1">
                <a:schemeClr val="dk1"/>
              </a:lnRef>
              <a:fillRef idx="0">
                <a:schemeClr val="dk1"/>
              </a:fillRef>
              <a:effectRef idx="0">
                <a:schemeClr val="dk1"/>
              </a:effectRef>
              <a:fontRef idx="minor">
                <a:schemeClr val="tx1"/>
              </a:fontRef>
            </p:style>
          </p:cxnSp>
          <p:grpSp>
            <p:nvGrpSpPr>
              <p:cNvPr id="117" name="Group 116">
                <a:extLst>
                  <a:ext uri="{FF2B5EF4-FFF2-40B4-BE49-F238E27FC236}">
                    <a16:creationId xmlns:a16="http://schemas.microsoft.com/office/drawing/2014/main" id="{C25F02B1-B999-D348-B0CB-79DEC1669835}"/>
                  </a:ext>
                </a:extLst>
              </p:cNvPr>
              <p:cNvGrpSpPr/>
              <p:nvPr/>
            </p:nvGrpSpPr>
            <p:grpSpPr>
              <a:xfrm>
                <a:off x="2706532" y="4092777"/>
                <a:ext cx="793610" cy="673112"/>
                <a:chOff x="2593989" y="4134981"/>
                <a:chExt cx="793610" cy="673112"/>
              </a:xfrm>
            </p:grpSpPr>
            <p:pic>
              <p:nvPicPr>
                <p:cNvPr id="34" name="Graphic 33" descr="Rat">
                  <a:extLst>
                    <a:ext uri="{FF2B5EF4-FFF2-40B4-BE49-F238E27FC236}">
                      <a16:creationId xmlns:a16="http://schemas.microsoft.com/office/drawing/2014/main" id="{228FB1BB-31B5-694E-8131-72B80D93C70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593989" y="4375051"/>
                  <a:ext cx="424431" cy="433042"/>
                </a:xfrm>
                <a:prstGeom prst="rect">
                  <a:avLst/>
                </a:prstGeom>
              </p:spPr>
            </p:pic>
            <p:grpSp>
              <p:nvGrpSpPr>
                <p:cNvPr id="35" name="Group 34">
                  <a:extLst>
                    <a:ext uri="{FF2B5EF4-FFF2-40B4-BE49-F238E27FC236}">
                      <a16:creationId xmlns:a16="http://schemas.microsoft.com/office/drawing/2014/main" id="{DB2429B6-9E31-4C4C-9EEF-61DA80D10577}"/>
                    </a:ext>
                  </a:extLst>
                </p:cNvPr>
                <p:cNvGrpSpPr/>
                <p:nvPr/>
              </p:nvGrpSpPr>
              <p:grpSpPr>
                <a:xfrm>
                  <a:off x="2717497" y="4134981"/>
                  <a:ext cx="670102" cy="627028"/>
                  <a:chOff x="4638373" y="3775199"/>
                  <a:chExt cx="1022618" cy="956882"/>
                </a:xfrm>
              </p:grpSpPr>
              <p:pic>
                <p:nvPicPr>
                  <p:cNvPr id="38" name="Graphic 37" descr="Rat">
                    <a:extLst>
                      <a:ext uri="{FF2B5EF4-FFF2-40B4-BE49-F238E27FC236}">
                        <a16:creationId xmlns:a16="http://schemas.microsoft.com/office/drawing/2014/main" id="{ECF90E91-3F7E-9641-B829-56EFDD4EE32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638373" y="3775199"/>
                    <a:ext cx="647707" cy="660848"/>
                  </a:xfrm>
                  <a:prstGeom prst="rect">
                    <a:avLst/>
                  </a:prstGeom>
                </p:spPr>
              </p:pic>
              <p:pic>
                <p:nvPicPr>
                  <p:cNvPr id="39" name="Graphic 38" descr="Rat">
                    <a:extLst>
                      <a:ext uri="{FF2B5EF4-FFF2-40B4-BE49-F238E27FC236}">
                        <a16:creationId xmlns:a16="http://schemas.microsoft.com/office/drawing/2014/main" id="{3AB95C3F-1751-1846-8974-F247D2D9628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000140" y="4071237"/>
                    <a:ext cx="660849" cy="660848"/>
                  </a:xfrm>
                  <a:prstGeom prst="rect">
                    <a:avLst/>
                  </a:prstGeom>
                </p:spPr>
              </p:pic>
            </p:grpSp>
          </p:grpSp>
          <p:cxnSp>
            <p:nvCxnSpPr>
              <p:cNvPr id="36" name="Straight Connector 35">
                <a:extLst>
                  <a:ext uri="{FF2B5EF4-FFF2-40B4-BE49-F238E27FC236}">
                    <a16:creationId xmlns:a16="http://schemas.microsoft.com/office/drawing/2014/main" id="{E6A2CEE7-D540-D24C-A1BA-DD157AF346ED}"/>
                  </a:ext>
                </a:extLst>
              </p:cNvPr>
              <p:cNvCxnSpPr>
                <a:cxnSpLocks/>
              </p:cNvCxnSpPr>
              <p:nvPr/>
            </p:nvCxnSpPr>
            <p:spPr>
              <a:xfrm flipH="1">
                <a:off x="3035760" y="3292511"/>
                <a:ext cx="1" cy="809166"/>
              </a:xfrm>
              <a:prstGeom prst="line">
                <a:avLst/>
              </a:prstGeom>
            </p:spPr>
            <p:style>
              <a:lnRef idx="1">
                <a:schemeClr val="dk1"/>
              </a:lnRef>
              <a:fillRef idx="0">
                <a:schemeClr val="dk1"/>
              </a:fillRef>
              <a:effectRef idx="0">
                <a:schemeClr val="dk1"/>
              </a:effectRef>
              <a:fontRef idx="minor">
                <a:schemeClr val="tx1"/>
              </a:fontRef>
            </p:style>
          </p:cxnSp>
          <p:grpSp>
            <p:nvGrpSpPr>
              <p:cNvPr id="42" name="Group 41">
                <a:extLst>
                  <a:ext uri="{FF2B5EF4-FFF2-40B4-BE49-F238E27FC236}">
                    <a16:creationId xmlns:a16="http://schemas.microsoft.com/office/drawing/2014/main" id="{003059BD-1FFC-614F-9E1F-7483620A551D}"/>
                  </a:ext>
                </a:extLst>
              </p:cNvPr>
              <p:cNvGrpSpPr/>
              <p:nvPr/>
            </p:nvGrpSpPr>
            <p:grpSpPr>
              <a:xfrm>
                <a:off x="3587467" y="4593837"/>
                <a:ext cx="670101" cy="627030"/>
                <a:chOff x="4638373" y="3775199"/>
                <a:chExt cx="1022616" cy="956886"/>
              </a:xfrm>
            </p:grpSpPr>
            <p:pic>
              <p:nvPicPr>
                <p:cNvPr id="45" name="Graphic 44" descr="Rat">
                  <a:extLst>
                    <a:ext uri="{FF2B5EF4-FFF2-40B4-BE49-F238E27FC236}">
                      <a16:creationId xmlns:a16="http://schemas.microsoft.com/office/drawing/2014/main" id="{1AC47106-59AF-CE43-8291-030D7C9F638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638373" y="3775199"/>
                  <a:ext cx="647707" cy="660848"/>
                </a:xfrm>
                <a:prstGeom prst="rect">
                  <a:avLst/>
                </a:prstGeom>
              </p:spPr>
            </p:pic>
            <p:pic>
              <p:nvPicPr>
                <p:cNvPr id="46" name="Graphic 45" descr="Rat">
                  <a:extLst>
                    <a:ext uri="{FF2B5EF4-FFF2-40B4-BE49-F238E27FC236}">
                      <a16:creationId xmlns:a16="http://schemas.microsoft.com/office/drawing/2014/main" id="{A3FA343D-CA36-CE4C-8BF2-AC5AC29698B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000140" y="4071237"/>
                  <a:ext cx="660849" cy="660848"/>
                </a:xfrm>
                <a:prstGeom prst="rect">
                  <a:avLst/>
                </a:prstGeom>
              </p:spPr>
            </p:pic>
          </p:grpSp>
          <p:cxnSp>
            <p:nvCxnSpPr>
              <p:cNvPr id="43" name="Straight Connector 42">
                <a:extLst>
                  <a:ext uri="{FF2B5EF4-FFF2-40B4-BE49-F238E27FC236}">
                    <a16:creationId xmlns:a16="http://schemas.microsoft.com/office/drawing/2014/main" id="{C55492BC-5A4B-4048-A735-0B701DCEDC19}"/>
                  </a:ext>
                </a:extLst>
              </p:cNvPr>
              <p:cNvCxnSpPr>
                <a:cxnSpLocks/>
              </p:cNvCxnSpPr>
              <p:nvPr/>
            </p:nvCxnSpPr>
            <p:spPr>
              <a:xfrm flipH="1">
                <a:off x="3779118" y="3793574"/>
                <a:ext cx="1" cy="809166"/>
              </a:xfrm>
              <a:prstGeom prst="line">
                <a:avLst/>
              </a:prstGeom>
            </p:spPr>
            <p:style>
              <a:lnRef idx="1">
                <a:schemeClr val="dk1"/>
              </a:lnRef>
              <a:fillRef idx="0">
                <a:schemeClr val="dk1"/>
              </a:fillRef>
              <a:effectRef idx="0">
                <a:schemeClr val="dk1"/>
              </a:effectRef>
              <a:fontRef idx="minor">
                <a:schemeClr val="tx1"/>
              </a:fontRef>
            </p:style>
          </p:cxnSp>
          <p:grpSp>
            <p:nvGrpSpPr>
              <p:cNvPr id="49" name="Group 48">
                <a:extLst>
                  <a:ext uri="{FF2B5EF4-FFF2-40B4-BE49-F238E27FC236}">
                    <a16:creationId xmlns:a16="http://schemas.microsoft.com/office/drawing/2014/main" id="{E6BB46E3-FD13-464F-9881-E2D80D922EF1}"/>
                  </a:ext>
                </a:extLst>
              </p:cNvPr>
              <p:cNvGrpSpPr/>
              <p:nvPr/>
            </p:nvGrpSpPr>
            <p:grpSpPr>
              <a:xfrm>
                <a:off x="4300160" y="4120241"/>
                <a:ext cx="670101" cy="627030"/>
                <a:chOff x="4638373" y="3775199"/>
                <a:chExt cx="1022616" cy="956886"/>
              </a:xfrm>
            </p:grpSpPr>
            <p:pic>
              <p:nvPicPr>
                <p:cNvPr id="52" name="Graphic 51" descr="Rat">
                  <a:extLst>
                    <a:ext uri="{FF2B5EF4-FFF2-40B4-BE49-F238E27FC236}">
                      <a16:creationId xmlns:a16="http://schemas.microsoft.com/office/drawing/2014/main" id="{8AAE7775-EA47-5C4F-BCD6-FA3084F4467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638373" y="3775199"/>
                  <a:ext cx="647707" cy="660848"/>
                </a:xfrm>
                <a:prstGeom prst="rect">
                  <a:avLst/>
                </a:prstGeom>
              </p:spPr>
            </p:pic>
            <p:pic>
              <p:nvPicPr>
                <p:cNvPr id="53" name="Graphic 52" descr="Rat">
                  <a:extLst>
                    <a:ext uri="{FF2B5EF4-FFF2-40B4-BE49-F238E27FC236}">
                      <a16:creationId xmlns:a16="http://schemas.microsoft.com/office/drawing/2014/main" id="{8D320C01-0F49-7F4D-A7A8-66FE1508A29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000140" y="4071237"/>
                  <a:ext cx="660849" cy="660848"/>
                </a:xfrm>
                <a:prstGeom prst="rect">
                  <a:avLst/>
                </a:prstGeom>
              </p:spPr>
            </p:pic>
          </p:grpSp>
          <p:cxnSp>
            <p:nvCxnSpPr>
              <p:cNvPr id="50" name="Straight Connector 49">
                <a:extLst>
                  <a:ext uri="{FF2B5EF4-FFF2-40B4-BE49-F238E27FC236}">
                    <a16:creationId xmlns:a16="http://schemas.microsoft.com/office/drawing/2014/main" id="{798209E5-AA12-6046-9692-91A82F01C1BC}"/>
                  </a:ext>
                </a:extLst>
              </p:cNvPr>
              <p:cNvCxnSpPr>
                <a:cxnSpLocks/>
              </p:cNvCxnSpPr>
              <p:nvPr/>
            </p:nvCxnSpPr>
            <p:spPr>
              <a:xfrm flipH="1">
                <a:off x="4491811" y="3319978"/>
                <a:ext cx="1" cy="809166"/>
              </a:xfrm>
              <a:prstGeom prst="line">
                <a:avLst/>
              </a:prstGeom>
            </p:spPr>
            <p:style>
              <a:lnRef idx="1">
                <a:schemeClr val="dk1"/>
              </a:lnRef>
              <a:fillRef idx="0">
                <a:schemeClr val="dk1"/>
              </a:fillRef>
              <a:effectRef idx="0">
                <a:schemeClr val="dk1"/>
              </a:effectRef>
              <a:fontRef idx="minor">
                <a:schemeClr val="tx1"/>
              </a:fontRef>
            </p:style>
          </p:cxnSp>
          <p:grpSp>
            <p:nvGrpSpPr>
              <p:cNvPr id="56" name="Group 55">
                <a:extLst>
                  <a:ext uri="{FF2B5EF4-FFF2-40B4-BE49-F238E27FC236}">
                    <a16:creationId xmlns:a16="http://schemas.microsoft.com/office/drawing/2014/main" id="{7C2CF251-9FDA-BC4F-8AE4-F33ABF8B46C3}"/>
                  </a:ext>
                </a:extLst>
              </p:cNvPr>
              <p:cNvGrpSpPr/>
              <p:nvPr/>
            </p:nvGrpSpPr>
            <p:grpSpPr>
              <a:xfrm>
                <a:off x="5027244" y="4665569"/>
                <a:ext cx="670101" cy="627030"/>
                <a:chOff x="4638373" y="3775199"/>
                <a:chExt cx="1022616" cy="956886"/>
              </a:xfrm>
            </p:grpSpPr>
            <p:pic>
              <p:nvPicPr>
                <p:cNvPr id="59" name="Graphic 58" descr="Rat">
                  <a:extLst>
                    <a:ext uri="{FF2B5EF4-FFF2-40B4-BE49-F238E27FC236}">
                      <a16:creationId xmlns:a16="http://schemas.microsoft.com/office/drawing/2014/main" id="{FFA0AFE0-C031-E84B-9C8C-1BB34A7EAE7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638373" y="3775199"/>
                  <a:ext cx="647707" cy="660848"/>
                </a:xfrm>
                <a:prstGeom prst="rect">
                  <a:avLst/>
                </a:prstGeom>
              </p:spPr>
            </p:pic>
            <p:pic>
              <p:nvPicPr>
                <p:cNvPr id="60" name="Graphic 59" descr="Rat">
                  <a:extLst>
                    <a:ext uri="{FF2B5EF4-FFF2-40B4-BE49-F238E27FC236}">
                      <a16:creationId xmlns:a16="http://schemas.microsoft.com/office/drawing/2014/main" id="{BBEAC02F-C3B5-0F40-89DA-B4F7582E4A5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000140" y="4071237"/>
                  <a:ext cx="660849" cy="660848"/>
                </a:xfrm>
                <a:prstGeom prst="rect">
                  <a:avLst/>
                </a:prstGeom>
              </p:spPr>
            </p:pic>
          </p:grpSp>
          <p:cxnSp>
            <p:nvCxnSpPr>
              <p:cNvPr id="57" name="Straight Connector 56">
                <a:extLst>
                  <a:ext uri="{FF2B5EF4-FFF2-40B4-BE49-F238E27FC236}">
                    <a16:creationId xmlns:a16="http://schemas.microsoft.com/office/drawing/2014/main" id="{940237E0-A5EA-894E-8342-ECB2002E5546}"/>
                  </a:ext>
                </a:extLst>
              </p:cNvPr>
              <p:cNvCxnSpPr>
                <a:cxnSpLocks/>
              </p:cNvCxnSpPr>
              <p:nvPr/>
            </p:nvCxnSpPr>
            <p:spPr>
              <a:xfrm flipH="1">
                <a:off x="5218895" y="3865306"/>
                <a:ext cx="1" cy="809166"/>
              </a:xfrm>
              <a:prstGeom prst="line">
                <a:avLst/>
              </a:prstGeom>
            </p:spPr>
            <p:style>
              <a:lnRef idx="1">
                <a:schemeClr val="dk1"/>
              </a:lnRef>
              <a:fillRef idx="0">
                <a:schemeClr val="dk1"/>
              </a:fillRef>
              <a:effectRef idx="0">
                <a:schemeClr val="dk1"/>
              </a:effectRef>
              <a:fontRef idx="minor">
                <a:schemeClr val="tx1"/>
              </a:fontRef>
            </p:style>
          </p:cxnSp>
          <p:grpSp>
            <p:nvGrpSpPr>
              <p:cNvPr id="63" name="Group 62">
                <a:extLst>
                  <a:ext uri="{FF2B5EF4-FFF2-40B4-BE49-F238E27FC236}">
                    <a16:creationId xmlns:a16="http://schemas.microsoft.com/office/drawing/2014/main" id="{EBE4EE42-2074-F949-BEC1-6B13BC886CFC}"/>
                  </a:ext>
                </a:extLst>
              </p:cNvPr>
              <p:cNvGrpSpPr/>
              <p:nvPr/>
            </p:nvGrpSpPr>
            <p:grpSpPr>
              <a:xfrm>
                <a:off x="5754327" y="4131103"/>
                <a:ext cx="670101" cy="627030"/>
                <a:chOff x="4638373" y="3775199"/>
                <a:chExt cx="1022616" cy="956886"/>
              </a:xfrm>
            </p:grpSpPr>
            <p:pic>
              <p:nvPicPr>
                <p:cNvPr id="66" name="Graphic 65" descr="Rat">
                  <a:extLst>
                    <a:ext uri="{FF2B5EF4-FFF2-40B4-BE49-F238E27FC236}">
                      <a16:creationId xmlns:a16="http://schemas.microsoft.com/office/drawing/2014/main" id="{DA860AA0-D2A4-9646-88D9-3A8A8B1BAB9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638373" y="3775199"/>
                  <a:ext cx="647707" cy="660848"/>
                </a:xfrm>
                <a:prstGeom prst="rect">
                  <a:avLst/>
                </a:prstGeom>
              </p:spPr>
            </p:pic>
            <p:pic>
              <p:nvPicPr>
                <p:cNvPr id="67" name="Graphic 66" descr="Rat">
                  <a:extLst>
                    <a:ext uri="{FF2B5EF4-FFF2-40B4-BE49-F238E27FC236}">
                      <a16:creationId xmlns:a16="http://schemas.microsoft.com/office/drawing/2014/main" id="{DE0877AD-31BD-394F-98C3-BA7E3369CE1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000140" y="4071237"/>
                  <a:ext cx="660849" cy="660848"/>
                </a:xfrm>
                <a:prstGeom prst="rect">
                  <a:avLst/>
                </a:prstGeom>
              </p:spPr>
            </p:pic>
          </p:grpSp>
          <p:cxnSp>
            <p:nvCxnSpPr>
              <p:cNvPr id="64" name="Straight Connector 63">
                <a:extLst>
                  <a:ext uri="{FF2B5EF4-FFF2-40B4-BE49-F238E27FC236}">
                    <a16:creationId xmlns:a16="http://schemas.microsoft.com/office/drawing/2014/main" id="{799A9871-E8DB-6A43-B4DE-53098CCDA652}"/>
                  </a:ext>
                </a:extLst>
              </p:cNvPr>
              <p:cNvCxnSpPr>
                <a:cxnSpLocks/>
              </p:cNvCxnSpPr>
              <p:nvPr/>
            </p:nvCxnSpPr>
            <p:spPr>
              <a:xfrm flipH="1">
                <a:off x="5945978" y="3330840"/>
                <a:ext cx="1" cy="809166"/>
              </a:xfrm>
              <a:prstGeom prst="line">
                <a:avLst/>
              </a:prstGeom>
            </p:spPr>
            <p:style>
              <a:lnRef idx="1">
                <a:schemeClr val="dk1"/>
              </a:lnRef>
              <a:fillRef idx="0">
                <a:schemeClr val="dk1"/>
              </a:fillRef>
              <a:effectRef idx="0">
                <a:schemeClr val="dk1"/>
              </a:effectRef>
              <a:fontRef idx="minor">
                <a:schemeClr val="tx1"/>
              </a:fontRef>
            </p:style>
          </p:cxnSp>
          <p:grpSp>
            <p:nvGrpSpPr>
              <p:cNvPr id="71" name="Group 70">
                <a:extLst>
                  <a:ext uri="{FF2B5EF4-FFF2-40B4-BE49-F238E27FC236}">
                    <a16:creationId xmlns:a16="http://schemas.microsoft.com/office/drawing/2014/main" id="{7A19C00A-D638-7A49-A66E-B2F79ED3E921}"/>
                  </a:ext>
                </a:extLst>
              </p:cNvPr>
              <p:cNvGrpSpPr/>
              <p:nvPr/>
            </p:nvGrpSpPr>
            <p:grpSpPr>
              <a:xfrm>
                <a:off x="7210315" y="4266583"/>
                <a:ext cx="670101" cy="627030"/>
                <a:chOff x="4638373" y="3775199"/>
                <a:chExt cx="1022616" cy="956886"/>
              </a:xfrm>
            </p:grpSpPr>
            <p:pic>
              <p:nvPicPr>
                <p:cNvPr id="74" name="Graphic 73" descr="Rat">
                  <a:extLst>
                    <a:ext uri="{FF2B5EF4-FFF2-40B4-BE49-F238E27FC236}">
                      <a16:creationId xmlns:a16="http://schemas.microsoft.com/office/drawing/2014/main" id="{70B321E1-0C13-4B4E-87F7-433BF83D749B}"/>
                    </a:ext>
                  </a:extLst>
                </p:cNvPr>
                <p:cNvPicPr>
                  <a:picLocks noChangeAspect="1"/>
                </p:cNvPicPr>
                <p:nvPr/>
              </p:nvPicPr>
              <p:blipFill>
                <a:blip r:embed="rId7">
                  <a:extLst>
                    <a:ext uri="{96DAC541-7B7A-43D3-8B79-37D633B846F1}">
                      <asvg:svgBlip xmlns:asvg="http://schemas.microsoft.com/office/drawing/2016/SVG/main" r:embed="rId9"/>
                    </a:ext>
                  </a:extLst>
                </a:blip>
                <a:stretch>
                  <a:fillRect/>
                </a:stretch>
              </p:blipFill>
              <p:spPr>
                <a:xfrm>
                  <a:off x="4638373" y="3775199"/>
                  <a:ext cx="647707" cy="660848"/>
                </a:xfrm>
                <a:prstGeom prst="rect">
                  <a:avLst/>
                </a:prstGeom>
              </p:spPr>
            </p:pic>
            <p:pic>
              <p:nvPicPr>
                <p:cNvPr id="75" name="Graphic 74" descr="Rat">
                  <a:extLst>
                    <a:ext uri="{FF2B5EF4-FFF2-40B4-BE49-F238E27FC236}">
                      <a16:creationId xmlns:a16="http://schemas.microsoft.com/office/drawing/2014/main" id="{7E65F53A-D6E9-1540-B1E1-1D98F4084DC3}"/>
                    </a:ext>
                  </a:extLst>
                </p:cNvPr>
                <p:cNvPicPr>
                  <a:picLocks noChangeAspect="1"/>
                </p:cNvPicPr>
                <p:nvPr/>
              </p:nvPicPr>
              <p:blipFill>
                <a:blip r:embed="rId7">
                  <a:extLst>
                    <a:ext uri="{96DAC541-7B7A-43D3-8B79-37D633B846F1}">
                      <asvg:svgBlip xmlns:asvg="http://schemas.microsoft.com/office/drawing/2016/SVG/main" r:embed="rId10"/>
                    </a:ext>
                  </a:extLst>
                </a:blip>
                <a:stretch>
                  <a:fillRect/>
                </a:stretch>
              </p:blipFill>
              <p:spPr>
                <a:xfrm>
                  <a:off x="5000140" y="4071237"/>
                  <a:ext cx="660849" cy="660848"/>
                </a:xfrm>
                <a:prstGeom prst="rect">
                  <a:avLst/>
                </a:prstGeom>
              </p:spPr>
            </p:pic>
          </p:grpSp>
          <p:cxnSp>
            <p:nvCxnSpPr>
              <p:cNvPr id="72" name="Straight Connector 71">
                <a:extLst>
                  <a:ext uri="{FF2B5EF4-FFF2-40B4-BE49-F238E27FC236}">
                    <a16:creationId xmlns:a16="http://schemas.microsoft.com/office/drawing/2014/main" id="{6A31F0CD-CFA1-A144-B4F8-4ABB2810B51F}"/>
                  </a:ext>
                </a:extLst>
              </p:cNvPr>
              <p:cNvCxnSpPr>
                <a:cxnSpLocks/>
              </p:cNvCxnSpPr>
              <p:nvPr/>
            </p:nvCxnSpPr>
            <p:spPr>
              <a:xfrm flipH="1">
                <a:off x="7401966" y="3466320"/>
                <a:ext cx="1" cy="809166"/>
              </a:xfrm>
              <a:prstGeom prst="line">
                <a:avLst/>
              </a:prstGeom>
              <a:ln/>
            </p:spPr>
            <p:style>
              <a:lnRef idx="1">
                <a:schemeClr val="dk1"/>
              </a:lnRef>
              <a:fillRef idx="0">
                <a:schemeClr val="dk1"/>
              </a:fillRef>
              <a:effectRef idx="0">
                <a:schemeClr val="dk1"/>
              </a:effectRef>
              <a:fontRef idx="minor">
                <a:schemeClr val="tx1"/>
              </a:fontRef>
            </p:style>
          </p:cxnSp>
          <p:cxnSp>
            <p:nvCxnSpPr>
              <p:cNvPr id="79" name="Straight Connector 78">
                <a:extLst>
                  <a:ext uri="{FF2B5EF4-FFF2-40B4-BE49-F238E27FC236}">
                    <a16:creationId xmlns:a16="http://schemas.microsoft.com/office/drawing/2014/main" id="{B152EBFA-6237-2941-AAB3-1FBF38F16888}"/>
                  </a:ext>
                </a:extLst>
              </p:cNvPr>
              <p:cNvCxnSpPr>
                <a:cxnSpLocks/>
              </p:cNvCxnSpPr>
              <p:nvPr/>
            </p:nvCxnSpPr>
            <p:spPr>
              <a:xfrm flipH="1">
                <a:off x="8106631" y="3126904"/>
                <a:ext cx="1" cy="809166"/>
              </a:xfrm>
              <a:prstGeom prst="line">
                <a:avLst/>
              </a:prstGeom>
              <a:ln/>
            </p:spPr>
            <p:style>
              <a:lnRef idx="1">
                <a:schemeClr val="dk1"/>
              </a:lnRef>
              <a:fillRef idx="0">
                <a:schemeClr val="dk1"/>
              </a:fillRef>
              <a:effectRef idx="0">
                <a:schemeClr val="dk1"/>
              </a:effectRef>
              <a:fontRef idx="minor">
                <a:schemeClr val="tx1"/>
              </a:fontRef>
            </p:style>
          </p:cxnSp>
          <p:grpSp>
            <p:nvGrpSpPr>
              <p:cNvPr id="85" name="Group 84">
                <a:extLst>
                  <a:ext uri="{FF2B5EF4-FFF2-40B4-BE49-F238E27FC236}">
                    <a16:creationId xmlns:a16="http://schemas.microsoft.com/office/drawing/2014/main" id="{96457146-386B-F44F-9419-AF1DDDABB346}"/>
                  </a:ext>
                </a:extLst>
              </p:cNvPr>
              <p:cNvGrpSpPr/>
              <p:nvPr/>
            </p:nvGrpSpPr>
            <p:grpSpPr>
              <a:xfrm>
                <a:off x="8658338" y="4428230"/>
                <a:ext cx="670101" cy="627030"/>
                <a:chOff x="4638373" y="3775199"/>
                <a:chExt cx="1022616" cy="956886"/>
              </a:xfrm>
            </p:grpSpPr>
            <p:pic>
              <p:nvPicPr>
                <p:cNvPr id="88" name="Graphic 87" descr="Rat">
                  <a:extLst>
                    <a:ext uri="{FF2B5EF4-FFF2-40B4-BE49-F238E27FC236}">
                      <a16:creationId xmlns:a16="http://schemas.microsoft.com/office/drawing/2014/main" id="{E076F4F4-896B-4E44-85B2-F2956D9E6944}"/>
                    </a:ext>
                  </a:extLst>
                </p:cNvPr>
                <p:cNvPicPr>
                  <a:picLocks noChangeAspect="1"/>
                </p:cNvPicPr>
                <p:nvPr/>
              </p:nvPicPr>
              <p:blipFill>
                <a:blip r:embed="rId7">
                  <a:extLst>
                    <a:ext uri="{96DAC541-7B7A-43D3-8B79-37D633B846F1}">
                      <asvg:svgBlip xmlns:asvg="http://schemas.microsoft.com/office/drawing/2016/SVG/main" r:embed="rId9"/>
                    </a:ext>
                  </a:extLst>
                </a:blip>
                <a:stretch>
                  <a:fillRect/>
                </a:stretch>
              </p:blipFill>
              <p:spPr>
                <a:xfrm>
                  <a:off x="4638373" y="3775199"/>
                  <a:ext cx="647707" cy="660848"/>
                </a:xfrm>
                <a:prstGeom prst="rect">
                  <a:avLst/>
                </a:prstGeom>
              </p:spPr>
            </p:pic>
            <p:pic>
              <p:nvPicPr>
                <p:cNvPr id="89" name="Graphic 88" descr="Rat">
                  <a:extLst>
                    <a:ext uri="{FF2B5EF4-FFF2-40B4-BE49-F238E27FC236}">
                      <a16:creationId xmlns:a16="http://schemas.microsoft.com/office/drawing/2014/main" id="{C7DDB263-224D-B749-8D9F-968EF273392F}"/>
                    </a:ext>
                  </a:extLst>
                </p:cNvPr>
                <p:cNvPicPr>
                  <a:picLocks noChangeAspect="1"/>
                </p:cNvPicPr>
                <p:nvPr/>
              </p:nvPicPr>
              <p:blipFill>
                <a:blip r:embed="rId7">
                  <a:extLst>
                    <a:ext uri="{96DAC541-7B7A-43D3-8B79-37D633B846F1}">
                      <asvg:svgBlip xmlns:asvg="http://schemas.microsoft.com/office/drawing/2016/SVG/main" r:embed="rId10"/>
                    </a:ext>
                  </a:extLst>
                </a:blip>
                <a:stretch>
                  <a:fillRect/>
                </a:stretch>
              </p:blipFill>
              <p:spPr>
                <a:xfrm>
                  <a:off x="5000140" y="4071237"/>
                  <a:ext cx="660849" cy="660848"/>
                </a:xfrm>
                <a:prstGeom prst="rect">
                  <a:avLst/>
                </a:prstGeom>
              </p:spPr>
            </p:pic>
          </p:grpSp>
          <p:cxnSp>
            <p:nvCxnSpPr>
              <p:cNvPr id="86" name="Straight Connector 85">
                <a:extLst>
                  <a:ext uri="{FF2B5EF4-FFF2-40B4-BE49-F238E27FC236}">
                    <a16:creationId xmlns:a16="http://schemas.microsoft.com/office/drawing/2014/main" id="{9A1A74FB-9E1C-0546-941B-AB54188590E0}"/>
                  </a:ext>
                </a:extLst>
              </p:cNvPr>
              <p:cNvCxnSpPr>
                <a:cxnSpLocks/>
              </p:cNvCxnSpPr>
              <p:nvPr/>
            </p:nvCxnSpPr>
            <p:spPr>
              <a:xfrm flipH="1">
                <a:off x="8849989" y="3627967"/>
                <a:ext cx="1" cy="809166"/>
              </a:xfrm>
              <a:prstGeom prst="line">
                <a:avLst/>
              </a:prstGeom>
              <a:ln/>
            </p:spPr>
            <p:style>
              <a:lnRef idx="1">
                <a:schemeClr val="dk1"/>
              </a:lnRef>
              <a:fillRef idx="0">
                <a:schemeClr val="dk1"/>
              </a:fillRef>
              <a:effectRef idx="0">
                <a:schemeClr val="dk1"/>
              </a:effectRef>
              <a:fontRef idx="minor">
                <a:schemeClr val="tx1"/>
              </a:fontRef>
            </p:style>
          </p:cxnSp>
          <p:grpSp>
            <p:nvGrpSpPr>
              <p:cNvPr id="139" name="Group 138">
                <a:extLst>
                  <a:ext uri="{FF2B5EF4-FFF2-40B4-BE49-F238E27FC236}">
                    <a16:creationId xmlns:a16="http://schemas.microsoft.com/office/drawing/2014/main" id="{07D9A94B-132D-F249-AE9C-FE1FE24F970B}"/>
                  </a:ext>
                </a:extLst>
              </p:cNvPr>
              <p:cNvGrpSpPr/>
              <p:nvPr/>
            </p:nvGrpSpPr>
            <p:grpSpPr>
              <a:xfrm>
                <a:off x="9219386" y="3926499"/>
                <a:ext cx="779543" cy="644978"/>
                <a:chOff x="9219386" y="3926499"/>
                <a:chExt cx="779543" cy="644978"/>
              </a:xfrm>
            </p:grpSpPr>
            <p:pic>
              <p:nvPicPr>
                <p:cNvPr id="91" name="Graphic 90" descr="Rat">
                  <a:extLst>
                    <a:ext uri="{FF2B5EF4-FFF2-40B4-BE49-F238E27FC236}">
                      <a16:creationId xmlns:a16="http://schemas.microsoft.com/office/drawing/2014/main" id="{337D8859-718F-6649-8478-542290C51BB6}"/>
                    </a:ext>
                  </a:extLst>
                </p:cNvPr>
                <p:cNvPicPr>
                  <a:picLocks noChangeAspect="1"/>
                </p:cNvPicPr>
                <p:nvPr/>
              </p:nvPicPr>
              <p:blipFill>
                <a:blip r:embed="rId7">
                  <a:extLst>
                    <a:ext uri="{96DAC541-7B7A-43D3-8B79-37D633B846F1}">
                      <asvg:svgBlip xmlns:asvg="http://schemas.microsoft.com/office/drawing/2016/SVG/main" r:embed="rId9"/>
                    </a:ext>
                  </a:extLst>
                </a:blip>
                <a:stretch>
                  <a:fillRect/>
                </a:stretch>
              </p:blipFill>
              <p:spPr>
                <a:xfrm>
                  <a:off x="9219386" y="4138435"/>
                  <a:ext cx="424431" cy="433042"/>
                </a:xfrm>
                <a:prstGeom prst="rect">
                  <a:avLst/>
                </a:prstGeom>
              </p:spPr>
            </p:pic>
            <p:grpSp>
              <p:nvGrpSpPr>
                <p:cNvPr id="92" name="Group 91">
                  <a:extLst>
                    <a:ext uri="{FF2B5EF4-FFF2-40B4-BE49-F238E27FC236}">
                      <a16:creationId xmlns:a16="http://schemas.microsoft.com/office/drawing/2014/main" id="{2A6615A1-AF1B-5541-B217-88FCAE2D6644}"/>
                    </a:ext>
                  </a:extLst>
                </p:cNvPr>
                <p:cNvGrpSpPr/>
                <p:nvPr/>
              </p:nvGrpSpPr>
              <p:grpSpPr>
                <a:xfrm>
                  <a:off x="9328828" y="3926499"/>
                  <a:ext cx="670101" cy="627030"/>
                  <a:chOff x="4638373" y="3775199"/>
                  <a:chExt cx="1022616" cy="956886"/>
                </a:xfrm>
              </p:grpSpPr>
              <p:pic>
                <p:nvPicPr>
                  <p:cNvPr id="95" name="Graphic 94" descr="Rat">
                    <a:extLst>
                      <a:ext uri="{FF2B5EF4-FFF2-40B4-BE49-F238E27FC236}">
                        <a16:creationId xmlns:a16="http://schemas.microsoft.com/office/drawing/2014/main" id="{8BE567E3-0657-2146-8493-FFF5D14F00AF}"/>
                      </a:ext>
                    </a:extLst>
                  </p:cNvPr>
                  <p:cNvPicPr>
                    <a:picLocks noChangeAspect="1"/>
                  </p:cNvPicPr>
                  <p:nvPr/>
                </p:nvPicPr>
                <p:blipFill>
                  <a:blip r:embed="rId7">
                    <a:extLst>
                      <a:ext uri="{96DAC541-7B7A-43D3-8B79-37D633B846F1}">
                        <asvg:svgBlip xmlns:asvg="http://schemas.microsoft.com/office/drawing/2016/SVG/main" r:embed="rId9"/>
                      </a:ext>
                    </a:extLst>
                  </a:blip>
                  <a:stretch>
                    <a:fillRect/>
                  </a:stretch>
                </p:blipFill>
                <p:spPr>
                  <a:xfrm>
                    <a:off x="4638373" y="3775199"/>
                    <a:ext cx="647707" cy="660848"/>
                  </a:xfrm>
                  <a:prstGeom prst="rect">
                    <a:avLst/>
                  </a:prstGeom>
                </p:spPr>
              </p:pic>
              <p:pic>
                <p:nvPicPr>
                  <p:cNvPr id="96" name="Graphic 95" descr="Rat">
                    <a:extLst>
                      <a:ext uri="{FF2B5EF4-FFF2-40B4-BE49-F238E27FC236}">
                        <a16:creationId xmlns:a16="http://schemas.microsoft.com/office/drawing/2014/main" id="{54C89BEC-FD2E-E043-AFAA-E4FBDC3870DA}"/>
                      </a:ext>
                    </a:extLst>
                  </p:cNvPr>
                  <p:cNvPicPr>
                    <a:picLocks noChangeAspect="1"/>
                  </p:cNvPicPr>
                  <p:nvPr/>
                </p:nvPicPr>
                <p:blipFill>
                  <a:blip r:embed="rId7">
                    <a:extLst>
                      <a:ext uri="{96DAC541-7B7A-43D3-8B79-37D633B846F1}">
                        <asvg:svgBlip xmlns:asvg="http://schemas.microsoft.com/office/drawing/2016/SVG/main" r:embed="rId10"/>
                      </a:ext>
                    </a:extLst>
                  </a:blip>
                  <a:stretch>
                    <a:fillRect/>
                  </a:stretch>
                </p:blipFill>
                <p:spPr>
                  <a:xfrm>
                    <a:off x="5000140" y="4071237"/>
                    <a:ext cx="660849" cy="660848"/>
                  </a:xfrm>
                  <a:prstGeom prst="rect">
                    <a:avLst/>
                  </a:prstGeom>
                </p:spPr>
              </p:pic>
            </p:grpSp>
          </p:grpSp>
          <p:cxnSp>
            <p:nvCxnSpPr>
              <p:cNvPr id="93" name="Straight Connector 92">
                <a:extLst>
                  <a:ext uri="{FF2B5EF4-FFF2-40B4-BE49-F238E27FC236}">
                    <a16:creationId xmlns:a16="http://schemas.microsoft.com/office/drawing/2014/main" id="{2EDC317A-37F3-744A-BF94-3AC46A1599B2}"/>
                  </a:ext>
                </a:extLst>
              </p:cNvPr>
              <p:cNvCxnSpPr>
                <a:cxnSpLocks/>
              </p:cNvCxnSpPr>
              <p:nvPr/>
            </p:nvCxnSpPr>
            <p:spPr>
              <a:xfrm flipH="1">
                <a:off x="9562682" y="3154371"/>
                <a:ext cx="1" cy="809166"/>
              </a:xfrm>
              <a:prstGeom prst="line">
                <a:avLst/>
              </a:prstGeom>
              <a:ln/>
            </p:spPr>
            <p:style>
              <a:lnRef idx="1">
                <a:schemeClr val="dk1"/>
              </a:lnRef>
              <a:fillRef idx="0">
                <a:schemeClr val="dk1"/>
              </a:fillRef>
              <a:effectRef idx="0">
                <a:schemeClr val="dk1"/>
              </a:effectRef>
              <a:fontRef idx="minor">
                <a:schemeClr val="tx1"/>
              </a:fontRef>
            </p:style>
          </p:cxnSp>
          <p:grpSp>
            <p:nvGrpSpPr>
              <p:cNvPr id="99" name="Group 98">
                <a:extLst>
                  <a:ext uri="{FF2B5EF4-FFF2-40B4-BE49-F238E27FC236}">
                    <a16:creationId xmlns:a16="http://schemas.microsoft.com/office/drawing/2014/main" id="{CC71A06D-E78E-2245-983C-A40D78C627A6}"/>
                  </a:ext>
                </a:extLst>
              </p:cNvPr>
              <p:cNvGrpSpPr/>
              <p:nvPr/>
            </p:nvGrpSpPr>
            <p:grpSpPr>
              <a:xfrm>
                <a:off x="10098115" y="4499962"/>
                <a:ext cx="670101" cy="627030"/>
                <a:chOff x="4638373" y="3775199"/>
                <a:chExt cx="1022616" cy="956886"/>
              </a:xfrm>
            </p:grpSpPr>
            <p:pic>
              <p:nvPicPr>
                <p:cNvPr id="102" name="Graphic 101" descr="Rat">
                  <a:extLst>
                    <a:ext uri="{FF2B5EF4-FFF2-40B4-BE49-F238E27FC236}">
                      <a16:creationId xmlns:a16="http://schemas.microsoft.com/office/drawing/2014/main" id="{68FCE332-0EC4-3240-8128-6F69E00E2923}"/>
                    </a:ext>
                  </a:extLst>
                </p:cNvPr>
                <p:cNvPicPr>
                  <a:picLocks noChangeAspect="1"/>
                </p:cNvPicPr>
                <p:nvPr/>
              </p:nvPicPr>
              <p:blipFill>
                <a:blip r:embed="rId7">
                  <a:extLst>
                    <a:ext uri="{96DAC541-7B7A-43D3-8B79-37D633B846F1}">
                      <asvg:svgBlip xmlns:asvg="http://schemas.microsoft.com/office/drawing/2016/SVG/main" r:embed="rId9"/>
                    </a:ext>
                  </a:extLst>
                </a:blip>
                <a:stretch>
                  <a:fillRect/>
                </a:stretch>
              </p:blipFill>
              <p:spPr>
                <a:xfrm>
                  <a:off x="4638373" y="3775199"/>
                  <a:ext cx="647707" cy="660848"/>
                </a:xfrm>
                <a:prstGeom prst="rect">
                  <a:avLst/>
                </a:prstGeom>
              </p:spPr>
            </p:pic>
            <p:pic>
              <p:nvPicPr>
                <p:cNvPr id="103" name="Graphic 102" descr="Rat">
                  <a:extLst>
                    <a:ext uri="{FF2B5EF4-FFF2-40B4-BE49-F238E27FC236}">
                      <a16:creationId xmlns:a16="http://schemas.microsoft.com/office/drawing/2014/main" id="{F5036E7D-54C5-8A4D-A421-CB86A37A8770}"/>
                    </a:ext>
                  </a:extLst>
                </p:cNvPr>
                <p:cNvPicPr>
                  <a:picLocks noChangeAspect="1"/>
                </p:cNvPicPr>
                <p:nvPr/>
              </p:nvPicPr>
              <p:blipFill>
                <a:blip r:embed="rId7">
                  <a:extLst>
                    <a:ext uri="{96DAC541-7B7A-43D3-8B79-37D633B846F1}">
                      <asvg:svgBlip xmlns:asvg="http://schemas.microsoft.com/office/drawing/2016/SVG/main" r:embed="rId10"/>
                    </a:ext>
                  </a:extLst>
                </a:blip>
                <a:stretch>
                  <a:fillRect/>
                </a:stretch>
              </p:blipFill>
              <p:spPr>
                <a:xfrm>
                  <a:off x="5000140" y="4071237"/>
                  <a:ext cx="660849" cy="660848"/>
                </a:xfrm>
                <a:prstGeom prst="rect">
                  <a:avLst/>
                </a:prstGeom>
              </p:spPr>
            </p:pic>
          </p:grpSp>
          <p:cxnSp>
            <p:nvCxnSpPr>
              <p:cNvPr id="100" name="Straight Connector 99">
                <a:extLst>
                  <a:ext uri="{FF2B5EF4-FFF2-40B4-BE49-F238E27FC236}">
                    <a16:creationId xmlns:a16="http://schemas.microsoft.com/office/drawing/2014/main" id="{530E4B15-E412-C549-BB50-912932F543E7}"/>
                  </a:ext>
                </a:extLst>
              </p:cNvPr>
              <p:cNvCxnSpPr>
                <a:cxnSpLocks/>
              </p:cNvCxnSpPr>
              <p:nvPr/>
            </p:nvCxnSpPr>
            <p:spPr>
              <a:xfrm flipH="1">
                <a:off x="10289766" y="3699699"/>
                <a:ext cx="1" cy="809166"/>
              </a:xfrm>
              <a:prstGeom prst="line">
                <a:avLst/>
              </a:prstGeom>
              <a:ln/>
            </p:spPr>
            <p:style>
              <a:lnRef idx="1">
                <a:schemeClr val="dk1"/>
              </a:lnRef>
              <a:fillRef idx="0">
                <a:schemeClr val="dk1"/>
              </a:fillRef>
              <a:effectRef idx="0">
                <a:schemeClr val="dk1"/>
              </a:effectRef>
              <a:fontRef idx="minor">
                <a:schemeClr val="tx1"/>
              </a:fontRef>
            </p:style>
          </p:cxnSp>
          <p:grpSp>
            <p:nvGrpSpPr>
              <p:cNvPr id="138" name="Group 137">
                <a:extLst>
                  <a:ext uri="{FF2B5EF4-FFF2-40B4-BE49-F238E27FC236}">
                    <a16:creationId xmlns:a16="http://schemas.microsoft.com/office/drawing/2014/main" id="{C5F25B0E-A84C-4B45-A930-229E4ABD33DB}"/>
                  </a:ext>
                </a:extLst>
              </p:cNvPr>
              <p:cNvGrpSpPr/>
              <p:nvPr/>
            </p:nvGrpSpPr>
            <p:grpSpPr>
              <a:xfrm>
                <a:off x="10687621" y="3923287"/>
                <a:ext cx="849884" cy="715324"/>
                <a:chOff x="10687621" y="3923287"/>
                <a:chExt cx="849884" cy="715324"/>
              </a:xfrm>
            </p:grpSpPr>
            <p:pic>
              <p:nvPicPr>
                <p:cNvPr id="105" name="Graphic 104" descr="Rat">
                  <a:extLst>
                    <a:ext uri="{FF2B5EF4-FFF2-40B4-BE49-F238E27FC236}">
                      <a16:creationId xmlns:a16="http://schemas.microsoft.com/office/drawing/2014/main" id="{1BADCDAF-E6A3-5345-9B62-08DE4EF6FE22}"/>
                    </a:ext>
                  </a:extLst>
                </p:cNvPr>
                <p:cNvPicPr>
                  <a:picLocks noChangeAspect="1"/>
                </p:cNvPicPr>
                <p:nvPr/>
              </p:nvPicPr>
              <p:blipFill>
                <a:blip r:embed="rId7">
                  <a:extLst>
                    <a:ext uri="{96DAC541-7B7A-43D3-8B79-37D633B846F1}">
                      <asvg:svgBlip xmlns:asvg="http://schemas.microsoft.com/office/drawing/2016/SVG/main" r:embed="rId9"/>
                    </a:ext>
                  </a:extLst>
                </a:blip>
                <a:stretch>
                  <a:fillRect/>
                </a:stretch>
              </p:blipFill>
              <p:spPr>
                <a:xfrm>
                  <a:off x="10687621" y="4205569"/>
                  <a:ext cx="424431" cy="433042"/>
                </a:xfrm>
                <a:prstGeom prst="rect">
                  <a:avLst/>
                </a:prstGeom>
              </p:spPr>
            </p:pic>
            <p:grpSp>
              <p:nvGrpSpPr>
                <p:cNvPr id="106" name="Group 105">
                  <a:extLst>
                    <a:ext uri="{FF2B5EF4-FFF2-40B4-BE49-F238E27FC236}">
                      <a16:creationId xmlns:a16="http://schemas.microsoft.com/office/drawing/2014/main" id="{4D0C4370-AE96-B046-A5A4-E28EF2B72E91}"/>
                    </a:ext>
                  </a:extLst>
                </p:cNvPr>
                <p:cNvGrpSpPr/>
                <p:nvPr/>
              </p:nvGrpSpPr>
              <p:grpSpPr>
                <a:xfrm>
                  <a:off x="10712656" y="3923287"/>
                  <a:ext cx="824849" cy="612962"/>
                  <a:chOff x="4638373" y="3646385"/>
                  <a:chExt cx="1258771" cy="935419"/>
                </a:xfrm>
              </p:grpSpPr>
              <p:pic>
                <p:nvPicPr>
                  <p:cNvPr id="109" name="Graphic 108" descr="Rat">
                    <a:extLst>
                      <a:ext uri="{FF2B5EF4-FFF2-40B4-BE49-F238E27FC236}">
                        <a16:creationId xmlns:a16="http://schemas.microsoft.com/office/drawing/2014/main" id="{489C4D2A-D3E6-3C41-8C9B-F42BDCD5C53D}"/>
                      </a:ext>
                    </a:extLst>
                  </p:cNvPr>
                  <p:cNvPicPr>
                    <a:picLocks noChangeAspect="1"/>
                  </p:cNvPicPr>
                  <p:nvPr/>
                </p:nvPicPr>
                <p:blipFill>
                  <a:blip r:embed="rId7">
                    <a:extLst>
                      <a:ext uri="{96DAC541-7B7A-43D3-8B79-37D633B846F1}">
                        <asvg:svgBlip xmlns:asvg="http://schemas.microsoft.com/office/drawing/2016/SVG/main" r:embed="rId9"/>
                      </a:ext>
                    </a:extLst>
                  </a:blip>
                  <a:stretch>
                    <a:fillRect/>
                  </a:stretch>
                </p:blipFill>
                <p:spPr>
                  <a:xfrm>
                    <a:off x="4638373" y="3646385"/>
                    <a:ext cx="647707" cy="660850"/>
                  </a:xfrm>
                  <a:prstGeom prst="rect">
                    <a:avLst/>
                  </a:prstGeom>
                </p:spPr>
              </p:pic>
              <p:pic>
                <p:nvPicPr>
                  <p:cNvPr id="110" name="Graphic 109" descr="Rat">
                    <a:extLst>
                      <a:ext uri="{FF2B5EF4-FFF2-40B4-BE49-F238E27FC236}">
                        <a16:creationId xmlns:a16="http://schemas.microsoft.com/office/drawing/2014/main" id="{CDEFDAA4-E131-B94D-969F-BBAA8534CF02}"/>
                      </a:ext>
                    </a:extLst>
                  </p:cNvPr>
                  <p:cNvPicPr>
                    <a:picLocks noChangeAspect="1"/>
                  </p:cNvPicPr>
                  <p:nvPr/>
                </p:nvPicPr>
                <p:blipFill>
                  <a:blip r:embed="rId7">
                    <a:extLst>
                      <a:ext uri="{96DAC541-7B7A-43D3-8B79-37D633B846F1}">
                        <asvg:svgBlip xmlns:asvg="http://schemas.microsoft.com/office/drawing/2016/SVG/main" r:embed="rId10"/>
                      </a:ext>
                    </a:extLst>
                  </a:blip>
                  <a:stretch>
                    <a:fillRect/>
                  </a:stretch>
                </p:blipFill>
                <p:spPr>
                  <a:xfrm>
                    <a:off x="5236295" y="3920956"/>
                    <a:ext cx="660849" cy="660848"/>
                  </a:xfrm>
                  <a:prstGeom prst="rect">
                    <a:avLst/>
                  </a:prstGeom>
                </p:spPr>
              </p:pic>
            </p:grpSp>
          </p:grpSp>
          <p:cxnSp>
            <p:nvCxnSpPr>
              <p:cNvPr id="107" name="Straight Connector 106">
                <a:extLst>
                  <a:ext uri="{FF2B5EF4-FFF2-40B4-BE49-F238E27FC236}">
                    <a16:creationId xmlns:a16="http://schemas.microsoft.com/office/drawing/2014/main" id="{7B302CA1-BB2D-8A44-A99C-92CA4836B1A1}"/>
                  </a:ext>
                </a:extLst>
              </p:cNvPr>
              <p:cNvCxnSpPr>
                <a:cxnSpLocks/>
              </p:cNvCxnSpPr>
              <p:nvPr/>
            </p:nvCxnSpPr>
            <p:spPr>
              <a:xfrm flipH="1">
                <a:off x="11016849" y="3165233"/>
                <a:ext cx="1" cy="809166"/>
              </a:xfrm>
              <a:prstGeom prst="line">
                <a:avLst/>
              </a:prstGeom>
              <a:ln/>
            </p:spPr>
            <p:style>
              <a:lnRef idx="1">
                <a:schemeClr val="dk1"/>
              </a:lnRef>
              <a:fillRef idx="0">
                <a:schemeClr val="dk1"/>
              </a:fillRef>
              <a:effectRef idx="0">
                <a:schemeClr val="dk1"/>
              </a:effectRef>
              <a:fontRef idx="minor">
                <a:schemeClr val="tx1"/>
              </a:fontRef>
            </p:style>
          </p:cxnSp>
          <p:sp>
            <p:nvSpPr>
              <p:cNvPr id="83" name="Rectangle 82">
                <a:extLst>
                  <a:ext uri="{FF2B5EF4-FFF2-40B4-BE49-F238E27FC236}">
                    <a16:creationId xmlns:a16="http://schemas.microsoft.com/office/drawing/2014/main" id="{BB5B4B9B-069A-F84C-93DC-7017BB329BC3}"/>
                  </a:ext>
                </a:extLst>
              </p:cNvPr>
              <p:cNvSpPr/>
              <p:nvPr/>
            </p:nvSpPr>
            <p:spPr>
              <a:xfrm>
                <a:off x="830536" y="4391385"/>
                <a:ext cx="968226" cy="461665"/>
              </a:xfrm>
              <a:prstGeom prst="rect">
                <a:avLst/>
              </a:prstGeom>
            </p:spPr>
            <p:txBody>
              <a:bodyPr wrap="square">
                <a:spAutoFit/>
              </a:bodyPr>
              <a:lstStyle/>
              <a:p>
                <a:r>
                  <a:rPr lang="en-US" sz="2400" dirty="0"/>
                  <a:t>Litters</a:t>
                </a:r>
              </a:p>
            </p:txBody>
          </p:sp>
        </p:grpSp>
      </p:grpSp>
      <p:grpSp>
        <p:nvGrpSpPr>
          <p:cNvPr id="136" name="Group 135">
            <a:extLst>
              <a:ext uri="{FF2B5EF4-FFF2-40B4-BE49-F238E27FC236}">
                <a16:creationId xmlns:a16="http://schemas.microsoft.com/office/drawing/2014/main" id="{83AE720A-8759-E649-BD02-60CCD391D79D}"/>
              </a:ext>
            </a:extLst>
          </p:cNvPr>
          <p:cNvGrpSpPr/>
          <p:nvPr/>
        </p:nvGrpSpPr>
        <p:grpSpPr>
          <a:xfrm>
            <a:off x="872817" y="7557519"/>
            <a:ext cx="5256794" cy="470717"/>
            <a:chOff x="1020373" y="5403318"/>
            <a:chExt cx="5256794" cy="470717"/>
          </a:xfrm>
        </p:grpSpPr>
        <p:sp>
          <p:nvSpPr>
            <p:cNvPr id="90" name="Rectangle 89">
              <a:extLst>
                <a:ext uri="{FF2B5EF4-FFF2-40B4-BE49-F238E27FC236}">
                  <a16:creationId xmlns:a16="http://schemas.microsoft.com/office/drawing/2014/main" id="{0E4E98B0-BB8D-1948-A72E-5A1304BAF29A}"/>
                </a:ext>
              </a:extLst>
            </p:cNvPr>
            <p:cNvSpPr/>
            <p:nvPr/>
          </p:nvSpPr>
          <p:spPr>
            <a:xfrm>
              <a:off x="1020373" y="5406595"/>
              <a:ext cx="648166" cy="461665"/>
            </a:xfrm>
            <a:prstGeom prst="rect">
              <a:avLst/>
            </a:prstGeom>
          </p:spPr>
          <p:txBody>
            <a:bodyPr wrap="square">
              <a:spAutoFit/>
            </a:bodyPr>
            <a:lstStyle/>
            <a:p>
              <a:r>
                <a:rPr lang="en-US" sz="2400" dirty="0"/>
                <a:t>N =</a:t>
              </a:r>
            </a:p>
          </p:txBody>
        </p:sp>
        <p:sp>
          <p:nvSpPr>
            <p:cNvPr id="123" name="Rectangle 122">
              <a:extLst>
                <a:ext uri="{FF2B5EF4-FFF2-40B4-BE49-F238E27FC236}">
                  <a16:creationId xmlns:a16="http://schemas.microsoft.com/office/drawing/2014/main" id="{CDBA0DE3-1B16-A348-91CC-74B542B62D47}"/>
                </a:ext>
              </a:extLst>
            </p:cNvPr>
            <p:cNvSpPr/>
            <p:nvPr/>
          </p:nvSpPr>
          <p:spPr>
            <a:xfrm>
              <a:off x="2209725" y="5403318"/>
              <a:ext cx="464869" cy="461665"/>
            </a:xfrm>
            <a:prstGeom prst="rect">
              <a:avLst/>
            </a:prstGeom>
          </p:spPr>
          <p:txBody>
            <a:bodyPr wrap="square">
              <a:spAutoFit/>
            </a:bodyPr>
            <a:lstStyle/>
            <a:p>
              <a:r>
                <a:rPr lang="en-US" sz="2400" dirty="0"/>
                <a:t>2</a:t>
              </a:r>
            </a:p>
          </p:txBody>
        </p:sp>
        <p:sp>
          <p:nvSpPr>
            <p:cNvPr id="125" name="Rectangle 124">
              <a:extLst>
                <a:ext uri="{FF2B5EF4-FFF2-40B4-BE49-F238E27FC236}">
                  <a16:creationId xmlns:a16="http://schemas.microsoft.com/office/drawing/2014/main" id="{85C9008F-3567-1144-B086-120F851D0C97}"/>
                </a:ext>
              </a:extLst>
            </p:cNvPr>
            <p:cNvSpPr/>
            <p:nvPr/>
          </p:nvSpPr>
          <p:spPr>
            <a:xfrm>
              <a:off x="2925806" y="5403318"/>
              <a:ext cx="464869" cy="461665"/>
            </a:xfrm>
            <a:prstGeom prst="rect">
              <a:avLst/>
            </a:prstGeom>
          </p:spPr>
          <p:txBody>
            <a:bodyPr wrap="square">
              <a:spAutoFit/>
            </a:bodyPr>
            <a:lstStyle/>
            <a:p>
              <a:r>
                <a:rPr lang="en-US" sz="2400" dirty="0"/>
                <a:t>2</a:t>
              </a:r>
            </a:p>
          </p:txBody>
        </p:sp>
        <p:sp>
          <p:nvSpPr>
            <p:cNvPr id="126" name="Rectangle 125">
              <a:extLst>
                <a:ext uri="{FF2B5EF4-FFF2-40B4-BE49-F238E27FC236}">
                  <a16:creationId xmlns:a16="http://schemas.microsoft.com/office/drawing/2014/main" id="{0DF4F6E0-92B5-3041-BF50-9EB83313505C}"/>
                </a:ext>
              </a:extLst>
            </p:cNvPr>
            <p:cNvSpPr/>
            <p:nvPr/>
          </p:nvSpPr>
          <p:spPr>
            <a:xfrm>
              <a:off x="3641886" y="5403318"/>
              <a:ext cx="464869" cy="461665"/>
            </a:xfrm>
            <a:prstGeom prst="rect">
              <a:avLst/>
            </a:prstGeom>
          </p:spPr>
          <p:txBody>
            <a:bodyPr wrap="square">
              <a:spAutoFit/>
            </a:bodyPr>
            <a:lstStyle/>
            <a:p>
              <a:r>
                <a:rPr lang="en-US" sz="2400" dirty="0"/>
                <a:t>4</a:t>
              </a:r>
            </a:p>
          </p:txBody>
        </p:sp>
        <p:sp>
          <p:nvSpPr>
            <p:cNvPr id="127" name="Rectangle 126">
              <a:extLst>
                <a:ext uri="{FF2B5EF4-FFF2-40B4-BE49-F238E27FC236}">
                  <a16:creationId xmlns:a16="http://schemas.microsoft.com/office/drawing/2014/main" id="{3887B6EF-9FD8-1E41-85BF-D92A3EBE6B38}"/>
                </a:ext>
              </a:extLst>
            </p:cNvPr>
            <p:cNvSpPr/>
            <p:nvPr/>
          </p:nvSpPr>
          <p:spPr>
            <a:xfrm>
              <a:off x="4340857" y="5412370"/>
              <a:ext cx="464869" cy="461665"/>
            </a:xfrm>
            <a:prstGeom prst="rect">
              <a:avLst/>
            </a:prstGeom>
          </p:spPr>
          <p:txBody>
            <a:bodyPr wrap="square">
              <a:spAutoFit/>
            </a:bodyPr>
            <a:lstStyle/>
            <a:p>
              <a:r>
                <a:rPr lang="en-US" sz="2400" dirty="0"/>
                <a:t>5</a:t>
              </a:r>
            </a:p>
          </p:txBody>
        </p:sp>
        <p:sp>
          <p:nvSpPr>
            <p:cNvPr id="128" name="Rectangle 127">
              <a:extLst>
                <a:ext uri="{FF2B5EF4-FFF2-40B4-BE49-F238E27FC236}">
                  <a16:creationId xmlns:a16="http://schemas.microsoft.com/office/drawing/2014/main" id="{9D520CBD-8134-194F-8251-090FC45C93F7}"/>
                </a:ext>
              </a:extLst>
            </p:cNvPr>
            <p:cNvSpPr/>
            <p:nvPr/>
          </p:nvSpPr>
          <p:spPr>
            <a:xfrm>
              <a:off x="5096763" y="5410367"/>
              <a:ext cx="464869" cy="461665"/>
            </a:xfrm>
            <a:prstGeom prst="rect">
              <a:avLst/>
            </a:prstGeom>
          </p:spPr>
          <p:txBody>
            <a:bodyPr wrap="square">
              <a:spAutoFit/>
            </a:bodyPr>
            <a:lstStyle/>
            <a:p>
              <a:r>
                <a:rPr lang="en-US" sz="2400" dirty="0"/>
                <a:t>6</a:t>
              </a:r>
            </a:p>
          </p:txBody>
        </p:sp>
        <p:sp>
          <p:nvSpPr>
            <p:cNvPr id="129" name="Rectangle 128">
              <a:extLst>
                <a:ext uri="{FF2B5EF4-FFF2-40B4-BE49-F238E27FC236}">
                  <a16:creationId xmlns:a16="http://schemas.microsoft.com/office/drawing/2014/main" id="{D2281297-9354-6B48-82B8-D3C9EACB4A84}"/>
                </a:ext>
              </a:extLst>
            </p:cNvPr>
            <p:cNvSpPr/>
            <p:nvPr/>
          </p:nvSpPr>
          <p:spPr>
            <a:xfrm>
              <a:off x="5812298" y="5408300"/>
              <a:ext cx="464869" cy="461665"/>
            </a:xfrm>
            <a:prstGeom prst="rect">
              <a:avLst/>
            </a:prstGeom>
          </p:spPr>
          <p:txBody>
            <a:bodyPr wrap="square">
              <a:spAutoFit/>
            </a:bodyPr>
            <a:lstStyle/>
            <a:p>
              <a:r>
                <a:rPr lang="en-US" sz="2400" dirty="0"/>
                <a:t>7</a:t>
              </a:r>
            </a:p>
          </p:txBody>
        </p:sp>
      </p:grpSp>
      <p:grpSp>
        <p:nvGrpSpPr>
          <p:cNvPr id="137" name="Group 136">
            <a:extLst>
              <a:ext uri="{FF2B5EF4-FFF2-40B4-BE49-F238E27FC236}">
                <a16:creationId xmlns:a16="http://schemas.microsoft.com/office/drawing/2014/main" id="{0AF0F5EF-1CF7-AF4B-A17B-146201AB651C}"/>
              </a:ext>
            </a:extLst>
          </p:cNvPr>
          <p:cNvGrpSpPr/>
          <p:nvPr/>
        </p:nvGrpSpPr>
        <p:grpSpPr>
          <a:xfrm>
            <a:off x="7121899" y="7553747"/>
            <a:ext cx="4067442" cy="470717"/>
            <a:chOff x="7269455" y="5399546"/>
            <a:chExt cx="4067442" cy="470717"/>
          </a:xfrm>
        </p:grpSpPr>
        <p:sp>
          <p:nvSpPr>
            <p:cNvPr id="130" name="Rectangle 129">
              <a:extLst>
                <a:ext uri="{FF2B5EF4-FFF2-40B4-BE49-F238E27FC236}">
                  <a16:creationId xmlns:a16="http://schemas.microsoft.com/office/drawing/2014/main" id="{7086733F-20E4-6246-B935-95931D8E3745}"/>
                </a:ext>
              </a:extLst>
            </p:cNvPr>
            <p:cNvSpPr/>
            <p:nvPr/>
          </p:nvSpPr>
          <p:spPr>
            <a:xfrm>
              <a:off x="7269455" y="5399546"/>
              <a:ext cx="464869" cy="461665"/>
            </a:xfrm>
            <a:prstGeom prst="rect">
              <a:avLst/>
            </a:prstGeom>
          </p:spPr>
          <p:txBody>
            <a:bodyPr wrap="square">
              <a:spAutoFit/>
            </a:bodyPr>
            <a:lstStyle/>
            <a:p>
              <a:r>
                <a:rPr lang="en-US" sz="2400" dirty="0">
                  <a:solidFill>
                    <a:schemeClr val="accent5">
                      <a:lumMod val="75000"/>
                    </a:schemeClr>
                  </a:solidFill>
                </a:rPr>
                <a:t>2</a:t>
              </a:r>
            </a:p>
          </p:txBody>
        </p:sp>
        <p:sp>
          <p:nvSpPr>
            <p:cNvPr id="131" name="Rectangle 130">
              <a:extLst>
                <a:ext uri="{FF2B5EF4-FFF2-40B4-BE49-F238E27FC236}">
                  <a16:creationId xmlns:a16="http://schemas.microsoft.com/office/drawing/2014/main" id="{8882D5E4-A186-8A4B-998C-A8042BDA4C08}"/>
                </a:ext>
              </a:extLst>
            </p:cNvPr>
            <p:cNvSpPr/>
            <p:nvPr/>
          </p:nvSpPr>
          <p:spPr>
            <a:xfrm>
              <a:off x="7985536" y="5399546"/>
              <a:ext cx="464869" cy="461665"/>
            </a:xfrm>
            <a:prstGeom prst="rect">
              <a:avLst/>
            </a:prstGeom>
          </p:spPr>
          <p:txBody>
            <a:bodyPr wrap="square">
              <a:spAutoFit/>
            </a:bodyPr>
            <a:lstStyle/>
            <a:p>
              <a:r>
                <a:rPr lang="en-US" sz="2400" dirty="0">
                  <a:solidFill>
                    <a:schemeClr val="accent5">
                      <a:lumMod val="75000"/>
                    </a:schemeClr>
                  </a:solidFill>
                </a:rPr>
                <a:t>2</a:t>
              </a:r>
            </a:p>
          </p:txBody>
        </p:sp>
        <p:sp>
          <p:nvSpPr>
            <p:cNvPr id="132" name="Rectangle 131">
              <a:extLst>
                <a:ext uri="{FF2B5EF4-FFF2-40B4-BE49-F238E27FC236}">
                  <a16:creationId xmlns:a16="http://schemas.microsoft.com/office/drawing/2014/main" id="{C82584BF-EDC7-9D40-A053-B6B93DF9D1BB}"/>
                </a:ext>
              </a:extLst>
            </p:cNvPr>
            <p:cNvSpPr/>
            <p:nvPr/>
          </p:nvSpPr>
          <p:spPr>
            <a:xfrm>
              <a:off x="8701616" y="5399546"/>
              <a:ext cx="464869" cy="461665"/>
            </a:xfrm>
            <a:prstGeom prst="rect">
              <a:avLst/>
            </a:prstGeom>
          </p:spPr>
          <p:txBody>
            <a:bodyPr wrap="square">
              <a:spAutoFit/>
            </a:bodyPr>
            <a:lstStyle/>
            <a:p>
              <a:r>
                <a:rPr lang="en-US" sz="2400" dirty="0">
                  <a:solidFill>
                    <a:schemeClr val="accent5">
                      <a:lumMod val="75000"/>
                    </a:schemeClr>
                  </a:solidFill>
                </a:rPr>
                <a:t>4</a:t>
              </a:r>
            </a:p>
          </p:txBody>
        </p:sp>
        <p:sp>
          <p:nvSpPr>
            <p:cNvPr id="133" name="Rectangle 132">
              <a:extLst>
                <a:ext uri="{FF2B5EF4-FFF2-40B4-BE49-F238E27FC236}">
                  <a16:creationId xmlns:a16="http://schemas.microsoft.com/office/drawing/2014/main" id="{E1AF7FC8-29D4-D340-9777-880E32AE1012}"/>
                </a:ext>
              </a:extLst>
            </p:cNvPr>
            <p:cNvSpPr/>
            <p:nvPr/>
          </p:nvSpPr>
          <p:spPr>
            <a:xfrm>
              <a:off x="9400587" y="5408598"/>
              <a:ext cx="464869" cy="461665"/>
            </a:xfrm>
            <a:prstGeom prst="rect">
              <a:avLst/>
            </a:prstGeom>
          </p:spPr>
          <p:txBody>
            <a:bodyPr wrap="square">
              <a:spAutoFit/>
            </a:bodyPr>
            <a:lstStyle/>
            <a:p>
              <a:r>
                <a:rPr lang="en-US" sz="2400" dirty="0">
                  <a:solidFill>
                    <a:schemeClr val="accent5">
                      <a:lumMod val="75000"/>
                    </a:schemeClr>
                  </a:solidFill>
                </a:rPr>
                <a:t>5</a:t>
              </a:r>
            </a:p>
          </p:txBody>
        </p:sp>
        <p:sp>
          <p:nvSpPr>
            <p:cNvPr id="134" name="Rectangle 133">
              <a:extLst>
                <a:ext uri="{FF2B5EF4-FFF2-40B4-BE49-F238E27FC236}">
                  <a16:creationId xmlns:a16="http://schemas.microsoft.com/office/drawing/2014/main" id="{C2B6BC2A-6E51-0347-BA53-9AC22B4221C5}"/>
                </a:ext>
              </a:extLst>
            </p:cNvPr>
            <p:cNvSpPr/>
            <p:nvPr/>
          </p:nvSpPr>
          <p:spPr>
            <a:xfrm>
              <a:off x="10156493" y="5406595"/>
              <a:ext cx="464869" cy="461665"/>
            </a:xfrm>
            <a:prstGeom prst="rect">
              <a:avLst/>
            </a:prstGeom>
          </p:spPr>
          <p:txBody>
            <a:bodyPr wrap="square">
              <a:spAutoFit/>
            </a:bodyPr>
            <a:lstStyle/>
            <a:p>
              <a:r>
                <a:rPr lang="en-US" sz="2400" dirty="0">
                  <a:solidFill>
                    <a:schemeClr val="accent5">
                      <a:lumMod val="75000"/>
                    </a:schemeClr>
                  </a:solidFill>
                </a:rPr>
                <a:t>6</a:t>
              </a:r>
            </a:p>
          </p:txBody>
        </p:sp>
        <p:sp>
          <p:nvSpPr>
            <p:cNvPr id="135" name="Rectangle 134">
              <a:extLst>
                <a:ext uri="{FF2B5EF4-FFF2-40B4-BE49-F238E27FC236}">
                  <a16:creationId xmlns:a16="http://schemas.microsoft.com/office/drawing/2014/main" id="{EA67991D-5B08-AC47-B7D7-FFD3680F6306}"/>
                </a:ext>
              </a:extLst>
            </p:cNvPr>
            <p:cNvSpPr/>
            <p:nvPr/>
          </p:nvSpPr>
          <p:spPr>
            <a:xfrm>
              <a:off x="10872028" y="5404528"/>
              <a:ext cx="464869" cy="461665"/>
            </a:xfrm>
            <a:prstGeom prst="rect">
              <a:avLst/>
            </a:prstGeom>
          </p:spPr>
          <p:txBody>
            <a:bodyPr wrap="square">
              <a:spAutoFit/>
            </a:bodyPr>
            <a:lstStyle/>
            <a:p>
              <a:r>
                <a:rPr lang="en-US" sz="2400" dirty="0">
                  <a:solidFill>
                    <a:schemeClr val="accent5">
                      <a:lumMod val="75000"/>
                    </a:schemeClr>
                  </a:solidFill>
                </a:rPr>
                <a:t>7</a:t>
              </a:r>
            </a:p>
          </p:txBody>
        </p:sp>
      </p:grpSp>
      <p:sp>
        <p:nvSpPr>
          <p:cNvPr id="151" name="Rectangle 150">
            <a:extLst>
              <a:ext uri="{FF2B5EF4-FFF2-40B4-BE49-F238E27FC236}">
                <a16:creationId xmlns:a16="http://schemas.microsoft.com/office/drawing/2014/main" id="{D38B019A-F6A1-384E-930B-9DC849FDDCC3}"/>
              </a:ext>
            </a:extLst>
          </p:cNvPr>
          <p:cNvSpPr/>
          <p:nvPr/>
        </p:nvSpPr>
        <p:spPr>
          <a:xfrm>
            <a:off x="2267176" y="8270353"/>
            <a:ext cx="3036941" cy="461665"/>
          </a:xfrm>
          <a:prstGeom prst="rect">
            <a:avLst/>
          </a:prstGeom>
        </p:spPr>
        <p:txBody>
          <a:bodyPr wrap="square">
            <a:spAutoFit/>
          </a:bodyPr>
          <a:lstStyle/>
          <a:p>
            <a:r>
              <a:rPr lang="en-US" sz="2400" dirty="0"/>
              <a:t>Controls: Total N=26</a:t>
            </a:r>
          </a:p>
        </p:txBody>
      </p:sp>
      <p:sp>
        <p:nvSpPr>
          <p:cNvPr id="152" name="Rectangle 151">
            <a:extLst>
              <a:ext uri="{FF2B5EF4-FFF2-40B4-BE49-F238E27FC236}">
                <a16:creationId xmlns:a16="http://schemas.microsoft.com/office/drawing/2014/main" id="{C91E2052-1486-104B-9621-54C28DEF711B}"/>
              </a:ext>
            </a:extLst>
          </p:cNvPr>
          <p:cNvSpPr/>
          <p:nvPr/>
        </p:nvSpPr>
        <p:spPr>
          <a:xfrm>
            <a:off x="7844505" y="8221014"/>
            <a:ext cx="2672756" cy="461665"/>
          </a:xfrm>
          <a:prstGeom prst="rect">
            <a:avLst/>
          </a:prstGeom>
        </p:spPr>
        <p:txBody>
          <a:bodyPr wrap="square">
            <a:spAutoFit/>
          </a:bodyPr>
          <a:lstStyle/>
          <a:p>
            <a:r>
              <a:rPr lang="en-US" sz="2400" dirty="0"/>
              <a:t>Treated: Total N=26</a:t>
            </a:r>
          </a:p>
        </p:txBody>
      </p:sp>
    </p:spTree>
    <p:extLst>
      <p:ext uri="{BB962C8B-B14F-4D97-AF65-F5344CB8AC3E}">
        <p14:creationId xmlns:p14="http://schemas.microsoft.com/office/powerpoint/2010/main" val="2355649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1"/>
                                        </p:tgtEl>
                                        <p:attrNameLst>
                                          <p:attrName>style.visibility</p:attrName>
                                        </p:attrNameLst>
                                      </p:cBhvr>
                                      <p:to>
                                        <p:strVal val="visible"/>
                                      </p:to>
                                    </p:set>
                                    <p:animEffect transition="in" filter="fade">
                                      <p:cBhvr>
                                        <p:cTn id="7" dur="500"/>
                                        <p:tgtEl>
                                          <p:spTgt spid="14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6"/>
                                        </p:tgtEl>
                                        <p:attrNameLst>
                                          <p:attrName>style.visibility</p:attrName>
                                        </p:attrNameLst>
                                      </p:cBhvr>
                                      <p:to>
                                        <p:strVal val="visible"/>
                                      </p:to>
                                    </p:set>
                                    <p:animEffect transition="in" filter="fade">
                                      <p:cBhvr>
                                        <p:cTn id="12" dur="500"/>
                                        <p:tgtEl>
                                          <p:spTgt spid="136"/>
                                        </p:tgtEl>
                                      </p:cBhvr>
                                    </p:animEffect>
                                  </p:childTnLst>
                                </p:cTn>
                              </p:par>
                              <p:par>
                                <p:cTn id="13" presetID="10" presetClass="entr" presetSubtype="0" fill="hold" nodeType="withEffect">
                                  <p:stCondLst>
                                    <p:cond delay="0"/>
                                  </p:stCondLst>
                                  <p:childTnLst>
                                    <p:set>
                                      <p:cBhvr>
                                        <p:cTn id="14" dur="1" fill="hold">
                                          <p:stCondLst>
                                            <p:cond delay="0"/>
                                          </p:stCondLst>
                                        </p:cTn>
                                        <p:tgtEl>
                                          <p:spTgt spid="137"/>
                                        </p:tgtEl>
                                        <p:attrNameLst>
                                          <p:attrName>style.visibility</p:attrName>
                                        </p:attrNameLst>
                                      </p:cBhvr>
                                      <p:to>
                                        <p:strVal val="visible"/>
                                      </p:to>
                                    </p:set>
                                    <p:animEffect transition="in" filter="fade">
                                      <p:cBhvr>
                                        <p:cTn id="15" dur="500"/>
                                        <p:tgtEl>
                                          <p:spTgt spid="13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51"/>
                                        </p:tgtEl>
                                        <p:attrNameLst>
                                          <p:attrName>style.visibility</p:attrName>
                                        </p:attrNameLst>
                                      </p:cBhvr>
                                      <p:to>
                                        <p:strVal val="visible"/>
                                      </p:to>
                                    </p:set>
                                    <p:animEffect transition="in" filter="fade">
                                      <p:cBhvr>
                                        <p:cTn id="18" dur="500"/>
                                        <p:tgtEl>
                                          <p:spTgt spid="151"/>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52"/>
                                        </p:tgtEl>
                                        <p:attrNameLst>
                                          <p:attrName>style.visibility</p:attrName>
                                        </p:attrNameLst>
                                      </p:cBhvr>
                                      <p:to>
                                        <p:strVal val="visible"/>
                                      </p:to>
                                    </p:set>
                                    <p:animEffect transition="in" filter="fade">
                                      <p:cBhvr>
                                        <p:cTn id="21" dur="500"/>
                                        <p:tgtEl>
                                          <p:spTgt spid="1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 grpId="0"/>
      <p:bldP spid="15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A3E04391-CD9C-3848-ABAB-9F96777695C1}"/>
              </a:ext>
            </a:extLst>
          </p:cNvPr>
          <p:cNvPicPr>
            <a:picLocks noChangeAspect="1"/>
          </p:cNvPicPr>
          <p:nvPr/>
        </p:nvPicPr>
        <p:blipFill>
          <a:blip r:embed="rId3"/>
          <a:stretch>
            <a:fillRect/>
          </a:stretch>
        </p:blipFill>
        <p:spPr>
          <a:xfrm>
            <a:off x="6369288" y="3465790"/>
            <a:ext cx="5422900" cy="3175000"/>
          </a:xfrm>
          <a:prstGeom prst="rect">
            <a:avLst/>
          </a:prstGeom>
        </p:spPr>
      </p:pic>
      <p:pic>
        <p:nvPicPr>
          <p:cNvPr id="6" name="Picture 5">
            <a:extLst>
              <a:ext uri="{FF2B5EF4-FFF2-40B4-BE49-F238E27FC236}">
                <a16:creationId xmlns:a16="http://schemas.microsoft.com/office/drawing/2014/main" id="{D596E4AE-B891-CE42-AB69-C2A072D57CAC}"/>
              </a:ext>
            </a:extLst>
          </p:cNvPr>
          <p:cNvPicPr>
            <a:picLocks noChangeAspect="1"/>
          </p:cNvPicPr>
          <p:nvPr/>
        </p:nvPicPr>
        <p:blipFill>
          <a:blip r:embed="rId4"/>
          <a:stretch>
            <a:fillRect/>
          </a:stretch>
        </p:blipFill>
        <p:spPr>
          <a:xfrm>
            <a:off x="668029" y="3465790"/>
            <a:ext cx="5422900" cy="3175000"/>
          </a:xfrm>
          <a:prstGeom prst="rect">
            <a:avLst/>
          </a:prstGeom>
        </p:spPr>
      </p:pic>
      <p:sp>
        <p:nvSpPr>
          <p:cNvPr id="2" name="Title 1">
            <a:extLst>
              <a:ext uri="{FF2B5EF4-FFF2-40B4-BE49-F238E27FC236}">
                <a16:creationId xmlns:a16="http://schemas.microsoft.com/office/drawing/2014/main" id="{ED2BDF45-EC58-304C-B220-25A96E73491D}"/>
              </a:ext>
            </a:extLst>
          </p:cNvPr>
          <p:cNvSpPr>
            <a:spLocks noGrp="1"/>
          </p:cNvSpPr>
          <p:nvPr>
            <p:ph type="title"/>
          </p:nvPr>
        </p:nvSpPr>
        <p:spPr/>
        <p:txBody>
          <a:bodyPr/>
          <a:lstStyle/>
          <a:p>
            <a:r>
              <a:rPr lang="en-US" dirty="0"/>
              <a:t>VPA Example: Wrong vs Better way</a:t>
            </a:r>
          </a:p>
        </p:txBody>
      </p:sp>
      <p:sp>
        <p:nvSpPr>
          <p:cNvPr id="5" name="Content Placeholder 2">
            <a:extLst>
              <a:ext uri="{FF2B5EF4-FFF2-40B4-BE49-F238E27FC236}">
                <a16:creationId xmlns:a16="http://schemas.microsoft.com/office/drawing/2014/main" id="{3D1768EE-68A5-6F40-B1D2-84B7AAC0E3AA}"/>
              </a:ext>
            </a:extLst>
          </p:cNvPr>
          <p:cNvSpPr txBox="1">
            <a:spLocks/>
          </p:cNvSpPr>
          <p:nvPr/>
        </p:nvSpPr>
        <p:spPr>
          <a:xfrm>
            <a:off x="1053431" y="1701026"/>
            <a:ext cx="5315857" cy="190642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t>The Wrong Way</a:t>
            </a:r>
          </a:p>
          <a:p>
            <a:pPr marL="0" indent="0">
              <a:buNone/>
            </a:pPr>
            <a:r>
              <a:rPr lang="en-US" dirty="0"/>
              <a:t>N=52 animals total (26 vs 26)</a:t>
            </a:r>
          </a:p>
          <a:p>
            <a:pPr marL="0" indent="0">
              <a:buNone/>
            </a:pPr>
            <a:r>
              <a:rPr lang="en-US" dirty="0"/>
              <a:t>6 litters of N= 2,2,4,5,6,7 per group</a:t>
            </a:r>
          </a:p>
          <a:p>
            <a:pPr marL="0" indent="0">
              <a:buNone/>
            </a:pPr>
            <a:r>
              <a:rPr lang="en-US" b="1" dirty="0">
                <a:solidFill>
                  <a:schemeClr val="accent5"/>
                </a:solidFill>
              </a:rPr>
              <a:t>P= 8.79 x 10</a:t>
            </a:r>
            <a:r>
              <a:rPr lang="en-US" b="1" baseline="30000" dirty="0">
                <a:solidFill>
                  <a:schemeClr val="accent5"/>
                </a:solidFill>
              </a:rPr>
              <a:t>-5</a:t>
            </a:r>
          </a:p>
        </p:txBody>
      </p:sp>
      <p:sp>
        <p:nvSpPr>
          <p:cNvPr id="10" name="Content Placeholder 2">
            <a:extLst>
              <a:ext uri="{FF2B5EF4-FFF2-40B4-BE49-F238E27FC236}">
                <a16:creationId xmlns:a16="http://schemas.microsoft.com/office/drawing/2014/main" id="{32E9670B-BB44-4442-8E14-045EA144F4B4}"/>
              </a:ext>
            </a:extLst>
          </p:cNvPr>
          <p:cNvSpPr txBox="1">
            <a:spLocks/>
          </p:cNvSpPr>
          <p:nvPr/>
        </p:nvSpPr>
        <p:spPr>
          <a:xfrm>
            <a:off x="6869968" y="1598569"/>
            <a:ext cx="4175984" cy="185562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t>The Better Way</a:t>
            </a:r>
          </a:p>
          <a:p>
            <a:pPr marL="0" indent="0">
              <a:buNone/>
            </a:pPr>
            <a:r>
              <a:rPr lang="en-US" dirty="0"/>
              <a:t>N=12 animals total (6 vs 6)</a:t>
            </a:r>
          </a:p>
          <a:p>
            <a:pPr marL="0" indent="0">
              <a:buNone/>
            </a:pPr>
            <a:r>
              <a:rPr lang="en-US" dirty="0"/>
              <a:t>Unit of analysis is the litter</a:t>
            </a:r>
          </a:p>
          <a:p>
            <a:pPr marL="0" indent="0">
              <a:buNone/>
            </a:pPr>
            <a:r>
              <a:rPr lang="en-US" b="1" dirty="0">
                <a:solidFill>
                  <a:schemeClr val="accent5"/>
                </a:solidFill>
              </a:rPr>
              <a:t>P= 0.017</a:t>
            </a:r>
          </a:p>
        </p:txBody>
      </p:sp>
      <p:cxnSp>
        <p:nvCxnSpPr>
          <p:cNvPr id="32" name="Straight Connector 31">
            <a:extLst>
              <a:ext uri="{FF2B5EF4-FFF2-40B4-BE49-F238E27FC236}">
                <a16:creationId xmlns:a16="http://schemas.microsoft.com/office/drawing/2014/main" id="{8C0917C8-18BA-1149-BC3B-DAFFB3DD6179}"/>
              </a:ext>
            </a:extLst>
          </p:cNvPr>
          <p:cNvCxnSpPr>
            <a:cxnSpLocks/>
          </p:cNvCxnSpPr>
          <p:nvPr/>
        </p:nvCxnSpPr>
        <p:spPr>
          <a:xfrm>
            <a:off x="3492719" y="3961356"/>
            <a:ext cx="0" cy="2057400"/>
          </a:xfrm>
          <a:prstGeom prst="line">
            <a:avLst/>
          </a:prstGeom>
        </p:spPr>
        <p:style>
          <a:lnRef idx="1">
            <a:schemeClr val="dk1"/>
          </a:lnRef>
          <a:fillRef idx="0">
            <a:schemeClr val="dk1"/>
          </a:fillRef>
          <a:effectRef idx="0">
            <a:schemeClr val="dk1"/>
          </a:effectRef>
          <a:fontRef idx="minor">
            <a:schemeClr val="tx1"/>
          </a:fontRef>
        </p:style>
      </p:cxnSp>
      <p:sp>
        <p:nvSpPr>
          <p:cNvPr id="34" name="Rectangle 33">
            <a:extLst>
              <a:ext uri="{FF2B5EF4-FFF2-40B4-BE49-F238E27FC236}">
                <a16:creationId xmlns:a16="http://schemas.microsoft.com/office/drawing/2014/main" id="{824ACB99-48CF-594F-990A-EDAEFCDF5145}"/>
              </a:ext>
            </a:extLst>
          </p:cNvPr>
          <p:cNvSpPr/>
          <p:nvPr/>
        </p:nvSpPr>
        <p:spPr>
          <a:xfrm>
            <a:off x="1163159" y="3625739"/>
            <a:ext cx="2249531" cy="2615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CONTROL</a:t>
            </a:r>
          </a:p>
        </p:txBody>
      </p:sp>
      <p:pic>
        <p:nvPicPr>
          <p:cNvPr id="36" name="Picture 35">
            <a:extLst>
              <a:ext uri="{FF2B5EF4-FFF2-40B4-BE49-F238E27FC236}">
                <a16:creationId xmlns:a16="http://schemas.microsoft.com/office/drawing/2014/main" id="{FEB40C11-5E3B-EF4C-A41A-ED57015D6CAC}"/>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8000" b="92333" l="6667" r="91000">
                        <a14:foregroundMark x1="57000" y1="56000" x2="57000" y2="56000"/>
                        <a14:foregroundMark x1="12333" y1="10667" x2="12333" y2="10667"/>
                        <a14:foregroundMark x1="18000" y1="8000" x2="18000" y2="8000"/>
                        <a14:foregroundMark x1="14333" y1="12000" x2="14333" y2="12000"/>
                        <a14:foregroundMark x1="6667" y1="19667" x2="6667" y2="19667"/>
                        <a14:foregroundMark x1="37333" y1="38333" x2="37333" y2="38333"/>
                        <a14:foregroundMark x1="34000" y1="34000" x2="34000" y2="34000"/>
                        <a14:foregroundMark x1="41667" y1="43000" x2="41667" y2="43000"/>
                        <a14:foregroundMark x1="46000" y1="46000" x2="46000" y2="46000"/>
                        <a14:foregroundMark x1="91000" y1="92333" x2="91000" y2="92333"/>
                      </a14:backgroundRemoval>
                    </a14:imgEffect>
                  </a14:imgLayer>
                </a14:imgProps>
              </a:ext>
            </a:extLst>
          </a:blip>
          <a:stretch>
            <a:fillRect/>
          </a:stretch>
        </p:blipFill>
        <p:spPr>
          <a:xfrm rot="8061497">
            <a:off x="4467026" y="3490030"/>
            <a:ext cx="556565" cy="556565"/>
          </a:xfrm>
          <a:prstGeom prst="rect">
            <a:avLst/>
          </a:prstGeom>
        </p:spPr>
      </p:pic>
      <p:grpSp>
        <p:nvGrpSpPr>
          <p:cNvPr id="12" name="Group 11">
            <a:extLst>
              <a:ext uri="{FF2B5EF4-FFF2-40B4-BE49-F238E27FC236}">
                <a16:creationId xmlns:a16="http://schemas.microsoft.com/office/drawing/2014/main" id="{89F79350-8483-A64C-A0C6-96A24C5CC62F}"/>
              </a:ext>
            </a:extLst>
          </p:cNvPr>
          <p:cNvGrpSpPr/>
          <p:nvPr/>
        </p:nvGrpSpPr>
        <p:grpSpPr>
          <a:xfrm>
            <a:off x="6831207" y="3468762"/>
            <a:ext cx="3727834" cy="556565"/>
            <a:chOff x="7471500" y="3730203"/>
            <a:chExt cx="3727834" cy="556565"/>
          </a:xfrm>
        </p:grpSpPr>
        <p:sp>
          <p:nvSpPr>
            <p:cNvPr id="37" name="Rectangle 36">
              <a:extLst>
                <a:ext uri="{FF2B5EF4-FFF2-40B4-BE49-F238E27FC236}">
                  <a16:creationId xmlns:a16="http://schemas.microsoft.com/office/drawing/2014/main" id="{5EDF4851-9E0D-AA41-9E73-A9973CE2072F}"/>
                </a:ext>
              </a:extLst>
            </p:cNvPr>
            <p:cNvSpPr/>
            <p:nvPr/>
          </p:nvSpPr>
          <p:spPr>
            <a:xfrm>
              <a:off x="7471500" y="3907567"/>
              <a:ext cx="2249531" cy="2615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CONTROL</a:t>
              </a:r>
            </a:p>
          </p:txBody>
        </p:sp>
        <p:pic>
          <p:nvPicPr>
            <p:cNvPr id="38" name="Picture 37">
              <a:extLst>
                <a:ext uri="{FF2B5EF4-FFF2-40B4-BE49-F238E27FC236}">
                  <a16:creationId xmlns:a16="http://schemas.microsoft.com/office/drawing/2014/main" id="{9894F621-97CC-7547-9C66-55E1EB175F98}"/>
                </a:ext>
              </a:extLst>
            </p:cNvPr>
            <p:cNvPicPr>
              <a:picLocks noChangeAspect="1"/>
            </p:cNvPicPr>
            <p:nvPr/>
          </p:nvPicPr>
          <p:blipFill>
            <a:blip r:embed="rId5">
              <a:extLst>
                <a:ext uri="{BEBA8EAE-BF5A-486C-A8C5-ECC9F3942E4B}">
                  <a14:imgProps xmlns:a14="http://schemas.microsoft.com/office/drawing/2010/main">
                    <a14:imgLayer r:embed="rId7">
                      <a14:imgEffect>
                        <a14:backgroundRemoval t="8000" b="92333" l="6667" r="91000">
                          <a14:foregroundMark x1="57000" y1="56000" x2="57000" y2="56000"/>
                          <a14:foregroundMark x1="12333" y1="10667" x2="12333" y2="10667"/>
                          <a14:foregroundMark x1="18000" y1="8000" x2="18000" y2="8000"/>
                          <a14:foregroundMark x1="14333" y1="12000" x2="14333" y2="12000"/>
                          <a14:foregroundMark x1="6667" y1="19667" x2="6667" y2="19667"/>
                          <a14:foregroundMark x1="37333" y1="38333" x2="37333" y2="38333"/>
                          <a14:foregroundMark x1="34000" y1="34000" x2="34000" y2="34000"/>
                          <a14:foregroundMark x1="41667" y1="43000" x2="41667" y2="43000"/>
                          <a14:foregroundMark x1="46000" y1="46000" x2="46000" y2="46000"/>
                          <a14:foregroundMark x1="91000" y1="92333" x2="91000" y2="92333"/>
                        </a14:backgroundRemoval>
                      </a14:imgEffect>
                    </a14:imgLayer>
                  </a14:imgProps>
                </a:ext>
              </a:extLst>
            </a:blip>
            <a:stretch>
              <a:fillRect/>
            </a:stretch>
          </p:blipFill>
          <p:spPr>
            <a:xfrm rot="8061497">
              <a:off x="10642769" y="3730203"/>
              <a:ext cx="556565" cy="556565"/>
            </a:xfrm>
            <a:prstGeom prst="rect">
              <a:avLst/>
            </a:prstGeom>
          </p:spPr>
        </p:pic>
      </p:grpSp>
      <p:cxnSp>
        <p:nvCxnSpPr>
          <p:cNvPr id="20" name="Straight Connector 19">
            <a:extLst>
              <a:ext uri="{FF2B5EF4-FFF2-40B4-BE49-F238E27FC236}">
                <a16:creationId xmlns:a16="http://schemas.microsoft.com/office/drawing/2014/main" id="{9A41E230-76CA-1D4A-97AE-AD1ED810552D}"/>
              </a:ext>
            </a:extLst>
          </p:cNvPr>
          <p:cNvCxnSpPr>
            <a:cxnSpLocks/>
          </p:cNvCxnSpPr>
          <p:nvPr/>
        </p:nvCxnSpPr>
        <p:spPr>
          <a:xfrm>
            <a:off x="9204671" y="3961356"/>
            <a:ext cx="0" cy="2057400"/>
          </a:xfrm>
          <a:prstGeom prst="line">
            <a:avLst/>
          </a:prstGeom>
        </p:spPr>
        <p:style>
          <a:lnRef idx="1">
            <a:schemeClr val="dk1"/>
          </a:lnRef>
          <a:fillRef idx="0">
            <a:schemeClr val="dk1"/>
          </a:fillRef>
          <a:effectRef idx="0">
            <a:schemeClr val="dk1"/>
          </a:effectRef>
          <a:fontRef idx="minor">
            <a:schemeClr val="tx1"/>
          </a:fontRef>
        </p:style>
      </p:cxnSp>
      <p:pic>
        <p:nvPicPr>
          <p:cNvPr id="23" name="Graphic 22" descr="Rat">
            <a:extLst>
              <a:ext uri="{FF2B5EF4-FFF2-40B4-BE49-F238E27FC236}">
                <a16:creationId xmlns:a16="http://schemas.microsoft.com/office/drawing/2014/main" id="{F9D40B99-3D26-A547-8973-36830704F477}"/>
              </a:ext>
            </a:extLst>
          </p:cNvPr>
          <p:cNvPicPr>
            <a:picLocks/>
          </p:cNvPicPr>
          <p:nvPr/>
        </p:nvPicPr>
        <p:blipFill>
          <a:blip r:embed="rId8">
            <a:extLst>
              <a:ext uri="{96DAC541-7B7A-43D3-8B79-37D633B846F1}">
                <asvg:svgBlip xmlns:asvg="http://schemas.microsoft.com/office/drawing/2016/SVG/main" r:embed="rId9"/>
              </a:ext>
            </a:extLst>
          </a:blip>
          <a:stretch>
            <a:fillRect/>
          </a:stretch>
        </p:blipFill>
        <p:spPr>
          <a:xfrm flipH="1">
            <a:off x="10333977" y="649271"/>
            <a:ext cx="1220805" cy="1220805"/>
          </a:xfrm>
          <a:prstGeom prst="rect">
            <a:avLst/>
          </a:prstGeom>
        </p:spPr>
      </p:pic>
    </p:spTree>
    <p:extLst>
      <p:ext uri="{BB962C8B-B14F-4D97-AF65-F5344CB8AC3E}">
        <p14:creationId xmlns:p14="http://schemas.microsoft.com/office/powerpoint/2010/main" val="4041232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par>
                                <p:cTn id="14" presetID="10" presetClass="entr" presetSubtype="0" fill="hold"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A218-20CB-EE40-8E6A-0651B20AA395}"/>
              </a:ext>
            </a:extLst>
          </p:cNvPr>
          <p:cNvSpPr>
            <a:spLocks noGrp="1"/>
          </p:cNvSpPr>
          <p:nvPr>
            <p:ph type="title"/>
          </p:nvPr>
        </p:nvSpPr>
        <p:spPr/>
        <p:txBody>
          <a:bodyPr/>
          <a:lstStyle/>
          <a:p>
            <a:r>
              <a:rPr lang="en-US" dirty="0"/>
              <a:t>Markdown for VPA example </a:t>
            </a:r>
          </a:p>
        </p:txBody>
      </p:sp>
    </p:spTree>
    <p:extLst>
      <p:ext uri="{BB962C8B-B14F-4D97-AF65-F5344CB8AC3E}">
        <p14:creationId xmlns:p14="http://schemas.microsoft.com/office/powerpoint/2010/main" val="36832639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FFD4037-04C0-2F4F-9F0E-BBF66C22EF84}"/>
              </a:ext>
            </a:extLst>
          </p:cNvPr>
          <p:cNvPicPr>
            <a:picLocks noChangeAspect="1"/>
          </p:cNvPicPr>
          <p:nvPr/>
        </p:nvPicPr>
        <p:blipFill>
          <a:blip r:embed="rId3"/>
          <a:stretch>
            <a:fillRect/>
          </a:stretch>
        </p:blipFill>
        <p:spPr>
          <a:xfrm>
            <a:off x="6283233" y="2747418"/>
            <a:ext cx="5435600" cy="3175000"/>
          </a:xfrm>
          <a:prstGeom prst="rect">
            <a:avLst/>
          </a:prstGeom>
        </p:spPr>
      </p:pic>
      <p:sp>
        <p:nvSpPr>
          <p:cNvPr id="2" name="Title 1">
            <a:extLst>
              <a:ext uri="{FF2B5EF4-FFF2-40B4-BE49-F238E27FC236}">
                <a16:creationId xmlns:a16="http://schemas.microsoft.com/office/drawing/2014/main" id="{5E40C254-7A46-F44F-BE43-AF4F3C4F6579}"/>
              </a:ext>
            </a:extLst>
          </p:cNvPr>
          <p:cNvSpPr>
            <a:spLocks noGrp="1"/>
          </p:cNvSpPr>
          <p:nvPr>
            <p:ph type="title"/>
          </p:nvPr>
        </p:nvSpPr>
        <p:spPr/>
        <p:txBody>
          <a:bodyPr/>
          <a:lstStyle/>
          <a:p>
            <a:r>
              <a:rPr lang="en-US" dirty="0"/>
              <a:t>The downside to discarding the information about litter size</a:t>
            </a:r>
          </a:p>
        </p:txBody>
      </p:sp>
      <p:pic>
        <p:nvPicPr>
          <p:cNvPr id="12" name="Picture 11">
            <a:extLst>
              <a:ext uri="{FF2B5EF4-FFF2-40B4-BE49-F238E27FC236}">
                <a16:creationId xmlns:a16="http://schemas.microsoft.com/office/drawing/2014/main" id="{B3710378-C3A3-2F4A-85FA-2B3224E72E8F}"/>
              </a:ext>
            </a:extLst>
          </p:cNvPr>
          <p:cNvPicPr>
            <a:picLocks noChangeAspect="1"/>
          </p:cNvPicPr>
          <p:nvPr/>
        </p:nvPicPr>
        <p:blipFill>
          <a:blip r:embed="rId4"/>
          <a:stretch>
            <a:fillRect/>
          </a:stretch>
        </p:blipFill>
        <p:spPr>
          <a:xfrm>
            <a:off x="590550" y="2736556"/>
            <a:ext cx="5422900" cy="3175000"/>
          </a:xfrm>
          <a:prstGeom prst="rect">
            <a:avLst/>
          </a:prstGeom>
        </p:spPr>
      </p:pic>
      <p:grpSp>
        <p:nvGrpSpPr>
          <p:cNvPr id="13" name="Group 12">
            <a:extLst>
              <a:ext uri="{FF2B5EF4-FFF2-40B4-BE49-F238E27FC236}">
                <a16:creationId xmlns:a16="http://schemas.microsoft.com/office/drawing/2014/main" id="{5FC16F79-571F-BC46-8145-2AE01ED7348C}"/>
              </a:ext>
            </a:extLst>
          </p:cNvPr>
          <p:cNvGrpSpPr/>
          <p:nvPr/>
        </p:nvGrpSpPr>
        <p:grpSpPr>
          <a:xfrm>
            <a:off x="1259733" y="2648088"/>
            <a:ext cx="3727834" cy="556565"/>
            <a:chOff x="7526364" y="3748491"/>
            <a:chExt cx="3727834" cy="556565"/>
          </a:xfrm>
        </p:grpSpPr>
        <p:sp>
          <p:nvSpPr>
            <p:cNvPr id="16" name="Rectangle 15">
              <a:extLst>
                <a:ext uri="{FF2B5EF4-FFF2-40B4-BE49-F238E27FC236}">
                  <a16:creationId xmlns:a16="http://schemas.microsoft.com/office/drawing/2014/main" id="{4D7C1140-B251-E744-BF78-BD684CF4AE67}"/>
                </a:ext>
              </a:extLst>
            </p:cNvPr>
            <p:cNvSpPr/>
            <p:nvPr/>
          </p:nvSpPr>
          <p:spPr>
            <a:xfrm>
              <a:off x="7526364" y="3925855"/>
              <a:ext cx="2249531" cy="2615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CONTROL</a:t>
              </a:r>
            </a:p>
          </p:txBody>
        </p:sp>
        <p:pic>
          <p:nvPicPr>
            <p:cNvPr id="17" name="Picture 16">
              <a:extLst>
                <a:ext uri="{FF2B5EF4-FFF2-40B4-BE49-F238E27FC236}">
                  <a16:creationId xmlns:a16="http://schemas.microsoft.com/office/drawing/2014/main" id="{FB4392AF-A801-954E-A38A-42E01F508D9F}"/>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8000" b="92333" l="6667" r="91000">
                          <a14:foregroundMark x1="57000" y1="56000" x2="57000" y2="56000"/>
                          <a14:foregroundMark x1="12333" y1="10667" x2="12333" y2="10667"/>
                          <a14:foregroundMark x1="18000" y1="8000" x2="18000" y2="8000"/>
                          <a14:foregroundMark x1="14333" y1="12000" x2="14333" y2="12000"/>
                          <a14:foregroundMark x1="6667" y1="19667" x2="6667" y2="19667"/>
                          <a14:foregroundMark x1="37333" y1="38333" x2="37333" y2="38333"/>
                          <a14:foregroundMark x1="34000" y1="34000" x2="34000" y2="34000"/>
                          <a14:foregroundMark x1="41667" y1="43000" x2="41667" y2="43000"/>
                          <a14:foregroundMark x1="46000" y1="46000" x2="46000" y2="46000"/>
                          <a14:foregroundMark x1="91000" y1="92333" x2="91000" y2="92333"/>
                        </a14:backgroundRemoval>
                      </a14:imgEffect>
                    </a14:imgLayer>
                  </a14:imgProps>
                </a:ext>
              </a:extLst>
            </a:blip>
            <a:stretch>
              <a:fillRect/>
            </a:stretch>
          </p:blipFill>
          <p:spPr>
            <a:xfrm rot="8061497">
              <a:off x="10697633" y="3748491"/>
              <a:ext cx="556565" cy="556565"/>
            </a:xfrm>
            <a:prstGeom prst="rect">
              <a:avLst/>
            </a:prstGeom>
          </p:spPr>
        </p:pic>
      </p:grpSp>
      <p:cxnSp>
        <p:nvCxnSpPr>
          <p:cNvPr id="18" name="Straight Connector 17">
            <a:extLst>
              <a:ext uri="{FF2B5EF4-FFF2-40B4-BE49-F238E27FC236}">
                <a16:creationId xmlns:a16="http://schemas.microsoft.com/office/drawing/2014/main" id="{0DAA283B-3512-9248-845C-E78249B8952A}"/>
              </a:ext>
            </a:extLst>
          </p:cNvPr>
          <p:cNvCxnSpPr>
            <a:cxnSpLocks/>
          </p:cNvCxnSpPr>
          <p:nvPr/>
        </p:nvCxnSpPr>
        <p:spPr>
          <a:xfrm>
            <a:off x="3417841" y="3230018"/>
            <a:ext cx="0" cy="2057400"/>
          </a:xfrm>
          <a:prstGeom prst="line">
            <a:avLst/>
          </a:prstGeom>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569A506A-6FC8-B249-83A7-333C8ACB0942}"/>
              </a:ext>
            </a:extLst>
          </p:cNvPr>
          <p:cNvSpPr txBox="1"/>
          <p:nvPr/>
        </p:nvSpPr>
        <p:spPr>
          <a:xfrm>
            <a:off x="1479296" y="2049464"/>
            <a:ext cx="3602736" cy="461665"/>
          </a:xfrm>
          <a:prstGeom prst="rect">
            <a:avLst/>
          </a:prstGeom>
          <a:noFill/>
        </p:spPr>
        <p:txBody>
          <a:bodyPr wrap="square" rtlCol="0">
            <a:spAutoFit/>
          </a:bodyPr>
          <a:lstStyle/>
          <a:p>
            <a:pPr algn="ctr"/>
            <a:r>
              <a:rPr lang="en-US" sz="2400" b="1" dirty="0">
                <a:solidFill>
                  <a:schemeClr val="accent5"/>
                </a:solidFill>
              </a:rPr>
              <a:t>Using Average per Litter</a:t>
            </a:r>
          </a:p>
        </p:txBody>
      </p:sp>
      <p:cxnSp>
        <p:nvCxnSpPr>
          <p:cNvPr id="19" name="Straight Connector 18">
            <a:extLst>
              <a:ext uri="{FF2B5EF4-FFF2-40B4-BE49-F238E27FC236}">
                <a16:creationId xmlns:a16="http://schemas.microsoft.com/office/drawing/2014/main" id="{429AC2FB-F0CA-234C-A85C-C2F0593DFF7B}"/>
              </a:ext>
            </a:extLst>
          </p:cNvPr>
          <p:cNvCxnSpPr>
            <a:cxnSpLocks/>
          </p:cNvCxnSpPr>
          <p:nvPr/>
        </p:nvCxnSpPr>
        <p:spPr>
          <a:xfrm>
            <a:off x="9121629" y="3230018"/>
            <a:ext cx="0" cy="2057400"/>
          </a:xfrm>
          <a:prstGeom prst="line">
            <a:avLst/>
          </a:prstGeom>
        </p:spPr>
        <p:style>
          <a:lnRef idx="1">
            <a:schemeClr val="dk1"/>
          </a:lnRef>
          <a:fillRef idx="0">
            <a:schemeClr val="dk1"/>
          </a:fillRef>
          <a:effectRef idx="0">
            <a:schemeClr val="dk1"/>
          </a:effectRef>
          <a:fontRef idx="minor">
            <a:schemeClr val="tx1"/>
          </a:fontRef>
        </p:style>
      </p:cxnSp>
      <p:pic>
        <p:nvPicPr>
          <p:cNvPr id="20" name="Graphic 19" descr="Rat">
            <a:extLst>
              <a:ext uri="{FF2B5EF4-FFF2-40B4-BE49-F238E27FC236}">
                <a16:creationId xmlns:a16="http://schemas.microsoft.com/office/drawing/2014/main" id="{F7BD280F-BC8E-BF47-9CF0-C27B988989B9}"/>
              </a:ext>
            </a:extLst>
          </p:cNvPr>
          <p:cNvPicPr>
            <a:picLocks/>
          </p:cNvPicPr>
          <p:nvPr/>
        </p:nvPicPr>
        <p:blipFill>
          <a:blip r:embed="rId7">
            <a:extLst>
              <a:ext uri="{96DAC541-7B7A-43D3-8B79-37D633B846F1}">
                <asvg:svgBlip xmlns:asvg="http://schemas.microsoft.com/office/drawing/2016/SVG/main" r:embed="rId8"/>
              </a:ext>
            </a:extLst>
          </a:blip>
          <a:stretch>
            <a:fillRect/>
          </a:stretch>
        </p:blipFill>
        <p:spPr>
          <a:xfrm flipH="1">
            <a:off x="10333977" y="649271"/>
            <a:ext cx="1220805" cy="1220805"/>
          </a:xfrm>
          <a:prstGeom prst="rect">
            <a:avLst/>
          </a:prstGeom>
        </p:spPr>
      </p:pic>
      <p:sp>
        <p:nvSpPr>
          <p:cNvPr id="21" name="TextBox 20">
            <a:extLst>
              <a:ext uri="{FF2B5EF4-FFF2-40B4-BE49-F238E27FC236}">
                <a16:creationId xmlns:a16="http://schemas.microsoft.com/office/drawing/2014/main" id="{8D5CA8E9-2608-E24B-B90C-C9D4BF3A3CD4}"/>
              </a:ext>
            </a:extLst>
          </p:cNvPr>
          <p:cNvSpPr txBox="1"/>
          <p:nvPr/>
        </p:nvSpPr>
        <p:spPr>
          <a:xfrm>
            <a:off x="6362700" y="2049464"/>
            <a:ext cx="5192082" cy="461665"/>
          </a:xfrm>
          <a:prstGeom prst="rect">
            <a:avLst/>
          </a:prstGeom>
          <a:noFill/>
        </p:spPr>
        <p:txBody>
          <a:bodyPr wrap="square" rtlCol="0">
            <a:spAutoFit/>
          </a:bodyPr>
          <a:lstStyle/>
          <a:p>
            <a:pPr algn="ctr"/>
            <a:r>
              <a:rPr lang="en-US" sz="2400" b="1" dirty="0">
                <a:solidFill>
                  <a:schemeClr val="accent5"/>
                </a:solidFill>
              </a:rPr>
              <a:t>Taking into account variability in litters</a:t>
            </a:r>
          </a:p>
        </p:txBody>
      </p:sp>
      <p:grpSp>
        <p:nvGrpSpPr>
          <p:cNvPr id="22" name="Group 21">
            <a:extLst>
              <a:ext uri="{FF2B5EF4-FFF2-40B4-BE49-F238E27FC236}">
                <a16:creationId xmlns:a16="http://schemas.microsoft.com/office/drawing/2014/main" id="{7CFE1F23-3D17-FD40-BAA1-0526967F5E4B}"/>
              </a:ext>
            </a:extLst>
          </p:cNvPr>
          <p:cNvGrpSpPr/>
          <p:nvPr/>
        </p:nvGrpSpPr>
        <p:grpSpPr>
          <a:xfrm>
            <a:off x="6750490" y="2582995"/>
            <a:ext cx="3727834" cy="556565"/>
            <a:chOff x="7526364" y="3748491"/>
            <a:chExt cx="3727834" cy="556565"/>
          </a:xfrm>
        </p:grpSpPr>
        <p:sp>
          <p:nvSpPr>
            <p:cNvPr id="23" name="Rectangle 22">
              <a:extLst>
                <a:ext uri="{FF2B5EF4-FFF2-40B4-BE49-F238E27FC236}">
                  <a16:creationId xmlns:a16="http://schemas.microsoft.com/office/drawing/2014/main" id="{D94E55B9-7C06-C14B-BD41-3C59FBD870F9}"/>
                </a:ext>
              </a:extLst>
            </p:cNvPr>
            <p:cNvSpPr/>
            <p:nvPr/>
          </p:nvSpPr>
          <p:spPr>
            <a:xfrm>
              <a:off x="7526364" y="3925855"/>
              <a:ext cx="2249531" cy="2615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CONTROL</a:t>
              </a:r>
            </a:p>
          </p:txBody>
        </p:sp>
        <p:pic>
          <p:nvPicPr>
            <p:cNvPr id="24" name="Picture 23">
              <a:extLst>
                <a:ext uri="{FF2B5EF4-FFF2-40B4-BE49-F238E27FC236}">
                  <a16:creationId xmlns:a16="http://schemas.microsoft.com/office/drawing/2014/main" id="{BFE5BFF3-21FA-934E-B617-5D839FA9BBC9}"/>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8000" b="92333" l="6667" r="91000">
                          <a14:foregroundMark x1="57000" y1="56000" x2="57000" y2="56000"/>
                          <a14:foregroundMark x1="12333" y1="10667" x2="12333" y2="10667"/>
                          <a14:foregroundMark x1="18000" y1="8000" x2="18000" y2="8000"/>
                          <a14:foregroundMark x1="14333" y1="12000" x2="14333" y2="12000"/>
                          <a14:foregroundMark x1="6667" y1="19667" x2="6667" y2="19667"/>
                          <a14:foregroundMark x1="37333" y1="38333" x2="37333" y2="38333"/>
                          <a14:foregroundMark x1="34000" y1="34000" x2="34000" y2="34000"/>
                          <a14:foregroundMark x1="41667" y1="43000" x2="41667" y2="43000"/>
                          <a14:foregroundMark x1="46000" y1="46000" x2="46000" y2="46000"/>
                          <a14:foregroundMark x1="91000" y1="92333" x2="91000" y2="92333"/>
                        </a14:backgroundRemoval>
                      </a14:imgEffect>
                    </a14:imgLayer>
                  </a14:imgProps>
                </a:ext>
              </a:extLst>
            </a:blip>
            <a:stretch>
              <a:fillRect/>
            </a:stretch>
          </p:blipFill>
          <p:spPr>
            <a:xfrm rot="8061497">
              <a:off x="10697633" y="3748491"/>
              <a:ext cx="556565" cy="556565"/>
            </a:xfrm>
            <a:prstGeom prst="rect">
              <a:avLst/>
            </a:prstGeom>
          </p:spPr>
        </p:pic>
      </p:grpSp>
    </p:spTree>
    <p:extLst>
      <p:ext uri="{BB962C8B-B14F-4D97-AF65-F5344CB8AC3E}">
        <p14:creationId xmlns:p14="http://schemas.microsoft.com/office/powerpoint/2010/main" val="5193228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9C1C3-6B74-074A-9CB7-EBBE69A22E75}"/>
              </a:ext>
            </a:extLst>
          </p:cNvPr>
          <p:cNvSpPr>
            <a:spLocks noGrp="1"/>
          </p:cNvSpPr>
          <p:nvPr>
            <p:ph type="title"/>
          </p:nvPr>
        </p:nvSpPr>
        <p:spPr/>
        <p:txBody>
          <a:bodyPr/>
          <a:lstStyle/>
          <a:p>
            <a:r>
              <a:rPr lang="en-US" dirty="0"/>
              <a:t>Code for plotting average values with SEM</a:t>
            </a:r>
          </a:p>
        </p:txBody>
      </p:sp>
      <p:sp>
        <p:nvSpPr>
          <p:cNvPr id="6" name="TextBox 5">
            <a:extLst>
              <a:ext uri="{FF2B5EF4-FFF2-40B4-BE49-F238E27FC236}">
                <a16:creationId xmlns:a16="http://schemas.microsoft.com/office/drawing/2014/main" id="{60A0D06E-4C09-1141-B8A6-22F625F206EE}"/>
              </a:ext>
            </a:extLst>
          </p:cNvPr>
          <p:cNvSpPr txBox="1"/>
          <p:nvPr/>
        </p:nvSpPr>
        <p:spPr>
          <a:xfrm>
            <a:off x="901700" y="3698478"/>
            <a:ext cx="4226560" cy="369332"/>
          </a:xfrm>
          <a:prstGeom prst="rect">
            <a:avLst/>
          </a:prstGeom>
          <a:noFill/>
        </p:spPr>
        <p:txBody>
          <a:bodyPr wrap="square" rtlCol="0">
            <a:spAutoFit/>
          </a:bodyPr>
          <a:lstStyle/>
          <a:p>
            <a:r>
              <a:rPr lang="en-US" dirty="0"/>
              <a:t>Plot with SEM as “arrows”</a:t>
            </a:r>
          </a:p>
        </p:txBody>
      </p:sp>
      <p:sp>
        <p:nvSpPr>
          <p:cNvPr id="7" name="TextBox 6">
            <a:extLst>
              <a:ext uri="{FF2B5EF4-FFF2-40B4-BE49-F238E27FC236}">
                <a16:creationId xmlns:a16="http://schemas.microsoft.com/office/drawing/2014/main" id="{4E58F0E3-2C5E-5A4E-B246-2579F13F7A3B}"/>
              </a:ext>
            </a:extLst>
          </p:cNvPr>
          <p:cNvSpPr txBox="1"/>
          <p:nvPr/>
        </p:nvSpPr>
        <p:spPr>
          <a:xfrm>
            <a:off x="901700" y="1398746"/>
            <a:ext cx="4226560" cy="369332"/>
          </a:xfrm>
          <a:prstGeom prst="rect">
            <a:avLst/>
          </a:prstGeom>
          <a:noFill/>
        </p:spPr>
        <p:txBody>
          <a:bodyPr wrap="square" rtlCol="0">
            <a:spAutoFit/>
          </a:bodyPr>
          <a:lstStyle/>
          <a:p>
            <a:r>
              <a:rPr lang="en-US" dirty="0"/>
              <a:t>Generating the SEM</a:t>
            </a:r>
          </a:p>
        </p:txBody>
      </p:sp>
    </p:spTree>
    <p:extLst>
      <p:ext uri="{BB962C8B-B14F-4D97-AF65-F5344CB8AC3E}">
        <p14:creationId xmlns:p14="http://schemas.microsoft.com/office/powerpoint/2010/main" val="39457533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5BF77-3EF3-CE4A-AA65-A61A2436E348}"/>
              </a:ext>
            </a:extLst>
          </p:cNvPr>
          <p:cNvSpPr>
            <a:spLocks noGrp="1"/>
          </p:cNvSpPr>
          <p:nvPr>
            <p:ph type="title"/>
          </p:nvPr>
        </p:nvSpPr>
        <p:spPr/>
        <p:txBody>
          <a:bodyPr/>
          <a:lstStyle/>
          <a:p>
            <a:r>
              <a:rPr lang="en-US" dirty="0"/>
              <a:t>The P-value</a:t>
            </a:r>
          </a:p>
        </p:txBody>
      </p:sp>
      <p:sp>
        <p:nvSpPr>
          <p:cNvPr id="10" name="TextBox 9">
            <a:extLst>
              <a:ext uri="{FF2B5EF4-FFF2-40B4-BE49-F238E27FC236}">
                <a16:creationId xmlns:a16="http://schemas.microsoft.com/office/drawing/2014/main" id="{19201500-A1C8-4044-9427-C8EAB4301AC0}"/>
              </a:ext>
            </a:extLst>
          </p:cNvPr>
          <p:cNvSpPr txBox="1"/>
          <p:nvPr/>
        </p:nvSpPr>
        <p:spPr>
          <a:xfrm>
            <a:off x="4428564" y="3196589"/>
            <a:ext cx="3334872" cy="1200329"/>
          </a:xfrm>
          <a:prstGeom prst="rect">
            <a:avLst/>
          </a:prstGeom>
          <a:noFill/>
        </p:spPr>
        <p:txBody>
          <a:bodyPr wrap="square" rtlCol="0">
            <a:spAutoFit/>
          </a:bodyPr>
          <a:lstStyle/>
          <a:p>
            <a:pPr algn="ctr"/>
            <a:r>
              <a:rPr lang="en-US" sz="2400" b="1" dirty="0"/>
              <a:t>NOT: </a:t>
            </a:r>
            <a:r>
              <a:rPr lang="en-US" sz="2400" dirty="0"/>
              <a:t>The probability that the null hypothesis is wrong</a:t>
            </a:r>
            <a:r>
              <a:rPr lang="en-US" sz="2400" b="1" dirty="0"/>
              <a:t> </a:t>
            </a:r>
          </a:p>
        </p:txBody>
      </p:sp>
      <p:sp>
        <p:nvSpPr>
          <p:cNvPr id="11" name="TextBox 10">
            <a:extLst>
              <a:ext uri="{FF2B5EF4-FFF2-40B4-BE49-F238E27FC236}">
                <a16:creationId xmlns:a16="http://schemas.microsoft.com/office/drawing/2014/main" id="{2F6D7FCA-99F5-FF41-B793-D6A084CE68D4}"/>
              </a:ext>
            </a:extLst>
          </p:cNvPr>
          <p:cNvSpPr txBox="1"/>
          <p:nvPr/>
        </p:nvSpPr>
        <p:spPr>
          <a:xfrm>
            <a:off x="4428565" y="4374341"/>
            <a:ext cx="3334872" cy="1200329"/>
          </a:xfrm>
          <a:prstGeom prst="rect">
            <a:avLst/>
          </a:prstGeom>
          <a:noFill/>
        </p:spPr>
        <p:txBody>
          <a:bodyPr wrap="square" rtlCol="0">
            <a:spAutoFit/>
          </a:bodyPr>
          <a:lstStyle/>
          <a:p>
            <a:pPr algn="ctr"/>
            <a:r>
              <a:rPr lang="en-US" sz="2400" b="1" dirty="0"/>
              <a:t>NOT: </a:t>
            </a:r>
            <a:r>
              <a:rPr lang="en-US" sz="2400" dirty="0"/>
              <a:t>The probability that the your hypothesis is wrong</a:t>
            </a:r>
            <a:endParaRPr lang="en-US" sz="2400" b="1" dirty="0"/>
          </a:p>
        </p:txBody>
      </p:sp>
      <p:grpSp>
        <p:nvGrpSpPr>
          <p:cNvPr id="3" name="Group 2">
            <a:extLst>
              <a:ext uri="{FF2B5EF4-FFF2-40B4-BE49-F238E27FC236}">
                <a16:creationId xmlns:a16="http://schemas.microsoft.com/office/drawing/2014/main" id="{6AE02C26-CE13-5141-AE46-96F8FF2DE30B}"/>
              </a:ext>
            </a:extLst>
          </p:cNvPr>
          <p:cNvGrpSpPr/>
          <p:nvPr/>
        </p:nvGrpSpPr>
        <p:grpSpPr>
          <a:xfrm>
            <a:off x="722347" y="1842252"/>
            <a:ext cx="3401418" cy="3281787"/>
            <a:chOff x="722347" y="1842252"/>
            <a:chExt cx="3401418" cy="3281787"/>
          </a:xfrm>
        </p:grpSpPr>
        <p:sp>
          <p:nvSpPr>
            <p:cNvPr id="7" name="TextBox 6">
              <a:extLst>
                <a:ext uri="{FF2B5EF4-FFF2-40B4-BE49-F238E27FC236}">
                  <a16:creationId xmlns:a16="http://schemas.microsoft.com/office/drawing/2014/main" id="{ACB5F13F-4220-9F4C-A34B-C0D9F59E0A06}"/>
                </a:ext>
              </a:extLst>
            </p:cNvPr>
            <p:cNvSpPr txBox="1"/>
            <p:nvPr/>
          </p:nvSpPr>
          <p:spPr>
            <a:xfrm>
              <a:off x="722347" y="3185047"/>
              <a:ext cx="3401418" cy="1938992"/>
            </a:xfrm>
            <a:prstGeom prst="rect">
              <a:avLst/>
            </a:prstGeom>
            <a:noFill/>
          </p:spPr>
          <p:txBody>
            <a:bodyPr wrap="square" rtlCol="0">
              <a:spAutoFit/>
            </a:bodyPr>
            <a:lstStyle/>
            <a:p>
              <a:pPr algn="ctr"/>
              <a:r>
                <a:rPr lang="en-US" sz="2400" b="1" dirty="0"/>
                <a:t>The probability of getting your experimental result (or something more extreme), given that </a:t>
              </a:r>
              <a:r>
                <a:rPr lang="en-US" sz="2400" b="1" u="sng" dirty="0"/>
                <a:t>the null hypothesis is true.</a:t>
              </a:r>
              <a:r>
                <a:rPr lang="en-US" sz="2400" b="1" dirty="0"/>
                <a:t> </a:t>
              </a:r>
            </a:p>
          </p:txBody>
        </p:sp>
        <p:pic>
          <p:nvPicPr>
            <p:cNvPr id="6" name="Graphic 5" descr="Grinning Face with Solid Fill">
              <a:extLst>
                <a:ext uri="{FF2B5EF4-FFF2-40B4-BE49-F238E27FC236}">
                  <a16:creationId xmlns:a16="http://schemas.microsoft.com/office/drawing/2014/main" id="{B3F223F5-4799-274B-84CC-3CDCAF7FB59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867589" y="1842252"/>
              <a:ext cx="914400" cy="914400"/>
            </a:xfrm>
            <a:prstGeom prst="rect">
              <a:avLst/>
            </a:prstGeom>
          </p:spPr>
        </p:pic>
      </p:grpSp>
      <p:pic>
        <p:nvPicPr>
          <p:cNvPr id="9" name="Graphic 8" descr="Surprised Face with Solid Fill">
            <a:extLst>
              <a:ext uri="{FF2B5EF4-FFF2-40B4-BE49-F238E27FC236}">
                <a16:creationId xmlns:a16="http://schemas.microsoft.com/office/drawing/2014/main" id="{6ED07312-D29C-1844-A707-E592646438E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38800" y="1842252"/>
            <a:ext cx="914400" cy="914400"/>
          </a:xfrm>
          <a:prstGeom prst="rect">
            <a:avLst/>
          </a:prstGeom>
        </p:spPr>
      </p:pic>
      <p:pic>
        <p:nvPicPr>
          <p:cNvPr id="13" name="Graphic 12" descr="Information">
            <a:extLst>
              <a:ext uri="{FF2B5EF4-FFF2-40B4-BE49-F238E27FC236}">
                <a16:creationId xmlns:a16="http://schemas.microsoft.com/office/drawing/2014/main" id="{CB31BA4A-5AEF-EB4E-B81D-FE6DCA8240B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448111" y="1842252"/>
            <a:ext cx="914400" cy="914400"/>
          </a:xfrm>
          <a:prstGeom prst="rect">
            <a:avLst/>
          </a:prstGeom>
        </p:spPr>
      </p:pic>
      <p:sp>
        <p:nvSpPr>
          <p:cNvPr id="15" name="TextBox 14">
            <a:extLst>
              <a:ext uri="{FF2B5EF4-FFF2-40B4-BE49-F238E27FC236}">
                <a16:creationId xmlns:a16="http://schemas.microsoft.com/office/drawing/2014/main" id="{CF41A144-F833-B649-9581-6724CC6FA4AF}"/>
              </a:ext>
            </a:extLst>
          </p:cNvPr>
          <p:cNvSpPr txBox="1"/>
          <p:nvPr/>
        </p:nvSpPr>
        <p:spPr>
          <a:xfrm>
            <a:off x="8068235" y="3185047"/>
            <a:ext cx="3550023" cy="2677656"/>
          </a:xfrm>
          <a:prstGeom prst="rect">
            <a:avLst/>
          </a:prstGeom>
          <a:noFill/>
        </p:spPr>
        <p:txBody>
          <a:bodyPr wrap="square" rtlCol="0">
            <a:spAutoFit/>
          </a:bodyPr>
          <a:lstStyle/>
          <a:p>
            <a:pPr algn="ctr"/>
            <a:r>
              <a:rPr lang="en-US" sz="2400" dirty="0"/>
              <a:t>P = 0.65 means a 65% chance that you would get the data you did (or something more extreme), if there is no true difference between groups. </a:t>
            </a:r>
            <a:endParaRPr lang="en-US" sz="2400" b="1" dirty="0"/>
          </a:p>
        </p:txBody>
      </p:sp>
    </p:spTree>
    <p:extLst>
      <p:ext uri="{BB962C8B-B14F-4D97-AF65-F5344CB8AC3E}">
        <p14:creationId xmlns:p14="http://schemas.microsoft.com/office/powerpoint/2010/main" val="1479227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88329-CA68-034A-8BA4-7ADB6B7B34C6}"/>
              </a:ext>
            </a:extLst>
          </p:cNvPr>
          <p:cNvSpPr>
            <a:spLocks noGrp="1"/>
          </p:cNvSpPr>
          <p:nvPr>
            <p:ph type="title"/>
          </p:nvPr>
        </p:nvSpPr>
        <p:spPr/>
        <p:txBody>
          <a:bodyPr/>
          <a:lstStyle/>
          <a:p>
            <a:r>
              <a:rPr lang="en-US" dirty="0"/>
              <a:t>Correcting with a mixed model</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73240" y="2383971"/>
            <a:ext cx="4480561" cy="3200400"/>
          </a:xfrm>
          <a:prstGeom prst="rect">
            <a:avLst/>
          </a:prstGeom>
        </p:spPr>
      </p:pic>
      <p:sp>
        <p:nvSpPr>
          <p:cNvPr id="7" name="TextBox 6"/>
          <p:cNvSpPr txBox="1"/>
          <p:nvPr/>
        </p:nvSpPr>
        <p:spPr>
          <a:xfrm>
            <a:off x="1175657" y="2056694"/>
            <a:ext cx="4410631" cy="523220"/>
          </a:xfrm>
          <a:prstGeom prst="rect">
            <a:avLst/>
          </a:prstGeom>
          <a:noFill/>
        </p:spPr>
        <p:txBody>
          <a:bodyPr wrap="none" rtlCol="0">
            <a:spAutoFit/>
          </a:bodyPr>
          <a:lstStyle/>
          <a:p>
            <a:r>
              <a:rPr lang="en-US" sz="2800" dirty="0"/>
              <a:t>Flexible modeling framework</a:t>
            </a:r>
          </a:p>
        </p:txBody>
      </p:sp>
      <p:sp>
        <p:nvSpPr>
          <p:cNvPr id="9" name="TextBox 8"/>
          <p:cNvSpPr txBox="1"/>
          <p:nvPr/>
        </p:nvSpPr>
        <p:spPr>
          <a:xfrm>
            <a:off x="1175657" y="2943879"/>
            <a:ext cx="4901470" cy="954107"/>
          </a:xfrm>
          <a:prstGeom prst="rect">
            <a:avLst/>
          </a:prstGeom>
          <a:noFill/>
        </p:spPr>
        <p:txBody>
          <a:bodyPr wrap="none" rtlCol="0">
            <a:spAutoFit/>
          </a:bodyPr>
          <a:lstStyle/>
          <a:p>
            <a:r>
              <a:rPr lang="en-US" sz="2800" dirty="0"/>
              <a:t>Compromise between individual</a:t>
            </a:r>
          </a:p>
          <a:p>
            <a:r>
              <a:rPr lang="en-US" sz="2800" dirty="0"/>
              <a:t>and group level analysis </a:t>
            </a:r>
          </a:p>
        </p:txBody>
      </p:sp>
      <p:sp>
        <p:nvSpPr>
          <p:cNvPr id="10" name="TextBox 9"/>
          <p:cNvSpPr txBox="1"/>
          <p:nvPr/>
        </p:nvSpPr>
        <p:spPr>
          <a:xfrm>
            <a:off x="1175657" y="4180114"/>
            <a:ext cx="4679038" cy="954107"/>
          </a:xfrm>
          <a:prstGeom prst="rect">
            <a:avLst/>
          </a:prstGeom>
          <a:noFill/>
        </p:spPr>
        <p:txBody>
          <a:bodyPr wrap="none" rtlCol="0">
            <a:spAutoFit/>
          </a:bodyPr>
          <a:lstStyle/>
          <a:p>
            <a:r>
              <a:rPr lang="en-US" sz="2800" dirty="0"/>
              <a:t>Uses group level info to shrink</a:t>
            </a:r>
          </a:p>
          <a:p>
            <a:r>
              <a:rPr lang="en-US" sz="2800" dirty="0"/>
              <a:t>estimates toward grand mean</a:t>
            </a:r>
          </a:p>
        </p:txBody>
      </p:sp>
    </p:spTree>
    <p:extLst>
      <p:ext uri="{BB962C8B-B14F-4D97-AF65-F5344CB8AC3E}">
        <p14:creationId xmlns:p14="http://schemas.microsoft.com/office/powerpoint/2010/main" val="7826094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88329-CA68-034A-8BA4-7ADB6B7B34C6}"/>
              </a:ext>
            </a:extLst>
          </p:cNvPr>
          <p:cNvSpPr>
            <a:spLocks noGrp="1"/>
          </p:cNvSpPr>
          <p:nvPr>
            <p:ph type="title"/>
          </p:nvPr>
        </p:nvSpPr>
        <p:spPr/>
        <p:txBody>
          <a:bodyPr/>
          <a:lstStyle/>
          <a:p>
            <a:r>
              <a:rPr lang="en-US" dirty="0"/>
              <a:t>Correcting with a mixed model</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73240" y="2383971"/>
            <a:ext cx="4480561" cy="3200400"/>
          </a:xfrm>
          <a:prstGeom prst="rect">
            <a:avLst/>
          </a:prstGeom>
        </p:spPr>
      </p:pic>
      <p:sp>
        <p:nvSpPr>
          <p:cNvPr id="7" name="TextBox 6"/>
          <p:cNvSpPr txBox="1"/>
          <p:nvPr/>
        </p:nvSpPr>
        <p:spPr>
          <a:xfrm>
            <a:off x="1175657" y="2056694"/>
            <a:ext cx="4410631" cy="523220"/>
          </a:xfrm>
          <a:prstGeom prst="rect">
            <a:avLst/>
          </a:prstGeom>
          <a:noFill/>
        </p:spPr>
        <p:txBody>
          <a:bodyPr wrap="none" rtlCol="0">
            <a:spAutoFit/>
          </a:bodyPr>
          <a:lstStyle/>
          <a:p>
            <a:r>
              <a:rPr lang="en-US" sz="2800" dirty="0"/>
              <a:t>Flexible modeling framework</a:t>
            </a:r>
          </a:p>
        </p:txBody>
      </p:sp>
      <p:sp>
        <p:nvSpPr>
          <p:cNvPr id="9" name="TextBox 8"/>
          <p:cNvSpPr txBox="1"/>
          <p:nvPr/>
        </p:nvSpPr>
        <p:spPr>
          <a:xfrm>
            <a:off x="1175657" y="2943879"/>
            <a:ext cx="4901470" cy="954107"/>
          </a:xfrm>
          <a:prstGeom prst="rect">
            <a:avLst/>
          </a:prstGeom>
          <a:noFill/>
        </p:spPr>
        <p:txBody>
          <a:bodyPr wrap="none" rtlCol="0">
            <a:spAutoFit/>
          </a:bodyPr>
          <a:lstStyle/>
          <a:p>
            <a:r>
              <a:rPr lang="en-US" sz="2800" dirty="0"/>
              <a:t>Compromise between individual</a:t>
            </a:r>
          </a:p>
          <a:p>
            <a:r>
              <a:rPr lang="en-US" sz="2800" dirty="0"/>
              <a:t>and group level analysis </a:t>
            </a:r>
          </a:p>
        </p:txBody>
      </p:sp>
      <p:sp>
        <p:nvSpPr>
          <p:cNvPr id="10" name="TextBox 9"/>
          <p:cNvSpPr txBox="1"/>
          <p:nvPr/>
        </p:nvSpPr>
        <p:spPr>
          <a:xfrm>
            <a:off x="1175657" y="4180114"/>
            <a:ext cx="4679038" cy="954107"/>
          </a:xfrm>
          <a:prstGeom prst="rect">
            <a:avLst/>
          </a:prstGeom>
          <a:noFill/>
        </p:spPr>
        <p:txBody>
          <a:bodyPr wrap="none" rtlCol="0">
            <a:spAutoFit/>
          </a:bodyPr>
          <a:lstStyle/>
          <a:p>
            <a:r>
              <a:rPr lang="en-US" sz="2800" dirty="0"/>
              <a:t>Uses group level info to shrink</a:t>
            </a:r>
          </a:p>
          <a:p>
            <a:r>
              <a:rPr lang="en-US" sz="2800" dirty="0"/>
              <a:t>estimates toward grand mean</a:t>
            </a:r>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73240" y="2383971"/>
            <a:ext cx="4480560" cy="3200400"/>
          </a:xfrm>
          <a:prstGeom prst="rect">
            <a:avLst/>
          </a:prstGeom>
        </p:spPr>
      </p:pic>
      <p:pic>
        <p:nvPicPr>
          <p:cNvPr id="4" name="Picture 3">
            <a:extLst>
              <a:ext uri="{FF2B5EF4-FFF2-40B4-BE49-F238E27FC236}">
                <a16:creationId xmlns:a16="http://schemas.microsoft.com/office/drawing/2014/main" id="{7DAE4B0C-88D4-1D49-8CB5-282578866427}"/>
              </a:ext>
            </a:extLst>
          </p:cNvPr>
          <p:cNvPicPr>
            <a:picLocks noChangeAspect="1"/>
          </p:cNvPicPr>
          <p:nvPr/>
        </p:nvPicPr>
        <p:blipFill>
          <a:blip r:embed="rId5"/>
          <a:stretch>
            <a:fillRect/>
          </a:stretch>
        </p:blipFill>
        <p:spPr>
          <a:xfrm>
            <a:off x="6867144" y="2386584"/>
            <a:ext cx="4480560" cy="3200400"/>
          </a:xfrm>
          <a:prstGeom prst="rect">
            <a:avLst/>
          </a:prstGeom>
        </p:spPr>
      </p:pic>
    </p:spTree>
    <p:extLst>
      <p:ext uri="{BB962C8B-B14F-4D97-AF65-F5344CB8AC3E}">
        <p14:creationId xmlns:p14="http://schemas.microsoft.com/office/powerpoint/2010/main" val="1915976687"/>
      </p:ext>
    </p:extLst>
  </p:cSld>
  <p:clrMapOvr>
    <a:masterClrMapping/>
  </p:clrMapOvr>
  <mc:AlternateContent xmlns:mc="http://schemas.openxmlformats.org/markup-compatibility/2006" xmlns:p14="http://schemas.microsoft.com/office/powerpoint/2010/main">
    <mc:Choice Requires="p14">
      <p:transition spd="slow" p14:dur="2000" advClick="0" advTm="1650"/>
    </mc:Choice>
    <mc:Fallback xmlns="">
      <p:transition spd="slow" advClick="0" advTm="165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88329-CA68-034A-8BA4-7ADB6B7B34C6}"/>
              </a:ext>
            </a:extLst>
          </p:cNvPr>
          <p:cNvSpPr>
            <a:spLocks noGrp="1"/>
          </p:cNvSpPr>
          <p:nvPr>
            <p:ph type="title"/>
          </p:nvPr>
        </p:nvSpPr>
        <p:spPr/>
        <p:txBody>
          <a:bodyPr/>
          <a:lstStyle/>
          <a:p>
            <a:r>
              <a:rPr lang="en-US" dirty="0"/>
              <a:t>Correcting with a mixed model</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73240" y="2383971"/>
            <a:ext cx="4480561" cy="3200400"/>
          </a:xfrm>
          <a:prstGeom prst="rect">
            <a:avLst/>
          </a:prstGeom>
        </p:spPr>
      </p:pic>
      <p:sp>
        <p:nvSpPr>
          <p:cNvPr id="7" name="TextBox 6"/>
          <p:cNvSpPr txBox="1"/>
          <p:nvPr/>
        </p:nvSpPr>
        <p:spPr>
          <a:xfrm>
            <a:off x="1175657" y="2056694"/>
            <a:ext cx="4410631" cy="523220"/>
          </a:xfrm>
          <a:prstGeom prst="rect">
            <a:avLst/>
          </a:prstGeom>
          <a:noFill/>
        </p:spPr>
        <p:txBody>
          <a:bodyPr wrap="none" rtlCol="0">
            <a:spAutoFit/>
          </a:bodyPr>
          <a:lstStyle/>
          <a:p>
            <a:r>
              <a:rPr lang="en-US" sz="2800" dirty="0"/>
              <a:t>Flexible modeling framework</a:t>
            </a:r>
          </a:p>
        </p:txBody>
      </p:sp>
      <p:sp>
        <p:nvSpPr>
          <p:cNvPr id="9" name="TextBox 8"/>
          <p:cNvSpPr txBox="1"/>
          <p:nvPr/>
        </p:nvSpPr>
        <p:spPr>
          <a:xfrm>
            <a:off x="1175657" y="2943879"/>
            <a:ext cx="4901470" cy="954107"/>
          </a:xfrm>
          <a:prstGeom prst="rect">
            <a:avLst/>
          </a:prstGeom>
          <a:noFill/>
        </p:spPr>
        <p:txBody>
          <a:bodyPr wrap="none" rtlCol="0">
            <a:spAutoFit/>
          </a:bodyPr>
          <a:lstStyle/>
          <a:p>
            <a:r>
              <a:rPr lang="en-US" sz="2800" dirty="0"/>
              <a:t>Compromise between individual</a:t>
            </a:r>
          </a:p>
          <a:p>
            <a:r>
              <a:rPr lang="en-US" sz="2800" dirty="0"/>
              <a:t>and group level analysis </a:t>
            </a:r>
          </a:p>
        </p:txBody>
      </p:sp>
      <p:sp>
        <p:nvSpPr>
          <p:cNvPr id="10" name="TextBox 9"/>
          <p:cNvSpPr txBox="1"/>
          <p:nvPr/>
        </p:nvSpPr>
        <p:spPr>
          <a:xfrm>
            <a:off x="1175657" y="4180114"/>
            <a:ext cx="4679038" cy="954107"/>
          </a:xfrm>
          <a:prstGeom prst="rect">
            <a:avLst/>
          </a:prstGeom>
          <a:noFill/>
        </p:spPr>
        <p:txBody>
          <a:bodyPr wrap="none" rtlCol="0">
            <a:spAutoFit/>
          </a:bodyPr>
          <a:lstStyle/>
          <a:p>
            <a:r>
              <a:rPr lang="en-US" sz="2800" dirty="0"/>
              <a:t>Uses group level info to shrink</a:t>
            </a:r>
          </a:p>
          <a:p>
            <a:r>
              <a:rPr lang="en-US" sz="2800" dirty="0"/>
              <a:t>estimates toward grand mean</a:t>
            </a:r>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73240" y="2383971"/>
            <a:ext cx="4480560" cy="3200400"/>
          </a:xfrm>
          <a:prstGeom prst="rect">
            <a:avLst/>
          </a:prstGeom>
        </p:spPr>
      </p:pic>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74947" y="2403021"/>
            <a:ext cx="4480561" cy="3200401"/>
          </a:xfrm>
          <a:prstGeom prst="rect">
            <a:avLst/>
          </a:prstGeom>
        </p:spPr>
      </p:pic>
    </p:spTree>
    <p:extLst>
      <p:ext uri="{BB962C8B-B14F-4D97-AF65-F5344CB8AC3E}">
        <p14:creationId xmlns:p14="http://schemas.microsoft.com/office/powerpoint/2010/main" val="11380669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3F8C7-9D3D-5648-9816-9BCFFEA6E604}"/>
              </a:ext>
            </a:extLst>
          </p:cNvPr>
          <p:cNvSpPr>
            <a:spLocks noGrp="1"/>
          </p:cNvSpPr>
          <p:nvPr>
            <p:ph type="title"/>
          </p:nvPr>
        </p:nvSpPr>
        <p:spPr/>
        <p:txBody>
          <a:bodyPr/>
          <a:lstStyle/>
          <a:p>
            <a:r>
              <a:rPr lang="en-US" dirty="0"/>
              <a:t>Mixed Model: R function </a:t>
            </a:r>
            <a:r>
              <a:rPr lang="en-US" dirty="0" err="1"/>
              <a:t>lme</a:t>
            </a:r>
            <a:r>
              <a:rPr lang="en-US" dirty="0"/>
              <a:t>()</a:t>
            </a:r>
          </a:p>
        </p:txBody>
      </p:sp>
    </p:spTree>
    <p:extLst>
      <p:ext uri="{BB962C8B-B14F-4D97-AF65-F5344CB8AC3E}">
        <p14:creationId xmlns:p14="http://schemas.microsoft.com/office/powerpoint/2010/main" val="11220136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Picture 35">
            <a:extLst>
              <a:ext uri="{FF2B5EF4-FFF2-40B4-BE49-F238E27FC236}">
                <a16:creationId xmlns:a16="http://schemas.microsoft.com/office/drawing/2014/main" id="{2AB60D3E-60EE-F34E-81FF-821DFEED98D5}"/>
              </a:ext>
            </a:extLst>
          </p:cNvPr>
          <p:cNvPicPr>
            <a:picLocks noChangeAspect="1"/>
          </p:cNvPicPr>
          <p:nvPr/>
        </p:nvPicPr>
        <p:blipFill>
          <a:blip r:embed="rId3"/>
          <a:stretch>
            <a:fillRect/>
          </a:stretch>
        </p:blipFill>
        <p:spPr>
          <a:xfrm>
            <a:off x="6255500" y="2593478"/>
            <a:ext cx="5080000" cy="3175000"/>
          </a:xfrm>
          <a:prstGeom prst="rect">
            <a:avLst/>
          </a:prstGeom>
        </p:spPr>
      </p:pic>
      <p:pic>
        <p:nvPicPr>
          <p:cNvPr id="35" name="Picture 34">
            <a:extLst>
              <a:ext uri="{FF2B5EF4-FFF2-40B4-BE49-F238E27FC236}">
                <a16:creationId xmlns:a16="http://schemas.microsoft.com/office/drawing/2014/main" id="{44E21D54-364E-1846-9D12-E60CDDEAACEF}"/>
              </a:ext>
            </a:extLst>
          </p:cNvPr>
          <p:cNvPicPr>
            <a:picLocks noChangeAspect="1"/>
          </p:cNvPicPr>
          <p:nvPr/>
        </p:nvPicPr>
        <p:blipFill>
          <a:blip r:embed="rId4"/>
          <a:stretch>
            <a:fillRect/>
          </a:stretch>
        </p:blipFill>
        <p:spPr>
          <a:xfrm>
            <a:off x="1115316" y="2614958"/>
            <a:ext cx="5080000" cy="3175000"/>
          </a:xfrm>
          <a:prstGeom prst="rect">
            <a:avLst/>
          </a:prstGeom>
        </p:spPr>
      </p:pic>
      <p:sp>
        <p:nvSpPr>
          <p:cNvPr id="2" name="Title 1">
            <a:extLst>
              <a:ext uri="{FF2B5EF4-FFF2-40B4-BE49-F238E27FC236}">
                <a16:creationId xmlns:a16="http://schemas.microsoft.com/office/drawing/2014/main" id="{30844C5C-C9B6-FA43-B817-A4CB5BD1F281}"/>
              </a:ext>
            </a:extLst>
          </p:cNvPr>
          <p:cNvSpPr>
            <a:spLocks noGrp="1"/>
          </p:cNvSpPr>
          <p:nvPr>
            <p:ph type="title"/>
          </p:nvPr>
        </p:nvSpPr>
        <p:spPr/>
        <p:txBody>
          <a:bodyPr/>
          <a:lstStyle/>
          <a:p>
            <a:r>
              <a:rPr lang="en-US" dirty="0"/>
              <a:t>Revisiting the VPA example</a:t>
            </a:r>
          </a:p>
        </p:txBody>
      </p:sp>
      <p:grpSp>
        <p:nvGrpSpPr>
          <p:cNvPr id="5" name="Group 4">
            <a:extLst>
              <a:ext uri="{FF2B5EF4-FFF2-40B4-BE49-F238E27FC236}">
                <a16:creationId xmlns:a16="http://schemas.microsoft.com/office/drawing/2014/main" id="{EE0EB1AB-FE4F-DE45-AC9D-297F79DB5697}"/>
              </a:ext>
            </a:extLst>
          </p:cNvPr>
          <p:cNvGrpSpPr/>
          <p:nvPr/>
        </p:nvGrpSpPr>
        <p:grpSpPr>
          <a:xfrm>
            <a:off x="1507383" y="2475694"/>
            <a:ext cx="3575434" cy="556565"/>
            <a:chOff x="7526364" y="3500841"/>
            <a:chExt cx="3575434" cy="556565"/>
          </a:xfrm>
        </p:grpSpPr>
        <p:sp>
          <p:nvSpPr>
            <p:cNvPr id="6" name="Rectangle 5">
              <a:extLst>
                <a:ext uri="{FF2B5EF4-FFF2-40B4-BE49-F238E27FC236}">
                  <a16:creationId xmlns:a16="http://schemas.microsoft.com/office/drawing/2014/main" id="{34C8F355-4304-9945-84B4-9735F6A7FA16}"/>
                </a:ext>
              </a:extLst>
            </p:cNvPr>
            <p:cNvSpPr/>
            <p:nvPr/>
          </p:nvSpPr>
          <p:spPr>
            <a:xfrm>
              <a:off x="7526364" y="3640105"/>
              <a:ext cx="2249531" cy="2615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CONTROL</a:t>
              </a:r>
            </a:p>
          </p:txBody>
        </p:sp>
        <p:pic>
          <p:nvPicPr>
            <p:cNvPr id="7" name="Picture 6">
              <a:extLst>
                <a:ext uri="{FF2B5EF4-FFF2-40B4-BE49-F238E27FC236}">
                  <a16:creationId xmlns:a16="http://schemas.microsoft.com/office/drawing/2014/main" id="{6B8368D2-08C9-3B43-814E-F8D26679FFD2}"/>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8000" b="92333" l="6667" r="91000">
                          <a14:foregroundMark x1="57000" y1="56000" x2="57000" y2="56000"/>
                          <a14:foregroundMark x1="12333" y1="10667" x2="12333" y2="10667"/>
                          <a14:foregroundMark x1="18000" y1="8000" x2="18000" y2="8000"/>
                          <a14:foregroundMark x1="14333" y1="12000" x2="14333" y2="12000"/>
                          <a14:foregroundMark x1="6667" y1="19667" x2="6667" y2="19667"/>
                          <a14:foregroundMark x1="37333" y1="38333" x2="37333" y2="38333"/>
                          <a14:foregroundMark x1="34000" y1="34000" x2="34000" y2="34000"/>
                          <a14:foregroundMark x1="41667" y1="43000" x2="41667" y2="43000"/>
                          <a14:foregroundMark x1="46000" y1="46000" x2="46000" y2="46000"/>
                          <a14:foregroundMark x1="91000" y1="92333" x2="91000" y2="92333"/>
                        </a14:backgroundRemoval>
                      </a14:imgEffect>
                    </a14:imgLayer>
                  </a14:imgProps>
                </a:ext>
              </a:extLst>
            </a:blip>
            <a:stretch>
              <a:fillRect/>
            </a:stretch>
          </p:blipFill>
          <p:spPr>
            <a:xfrm rot="8061497">
              <a:off x="10545233" y="3500841"/>
              <a:ext cx="556565" cy="556565"/>
            </a:xfrm>
            <a:prstGeom prst="rect">
              <a:avLst/>
            </a:prstGeom>
          </p:spPr>
        </p:pic>
      </p:grpSp>
      <p:cxnSp>
        <p:nvCxnSpPr>
          <p:cNvPr id="8" name="Straight Connector 7">
            <a:extLst>
              <a:ext uri="{FF2B5EF4-FFF2-40B4-BE49-F238E27FC236}">
                <a16:creationId xmlns:a16="http://schemas.microsoft.com/office/drawing/2014/main" id="{43A374C1-D088-FA4B-A776-10A120622C05}"/>
              </a:ext>
            </a:extLst>
          </p:cNvPr>
          <p:cNvCxnSpPr>
            <a:cxnSpLocks/>
          </p:cNvCxnSpPr>
          <p:nvPr/>
        </p:nvCxnSpPr>
        <p:spPr>
          <a:xfrm>
            <a:off x="3779580" y="3106863"/>
            <a:ext cx="0" cy="2057400"/>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82FE8F55-4434-774C-A551-E152449F9D9F}"/>
              </a:ext>
            </a:extLst>
          </p:cNvPr>
          <p:cNvSpPr txBox="1"/>
          <p:nvPr/>
        </p:nvSpPr>
        <p:spPr>
          <a:xfrm>
            <a:off x="1507383" y="1587667"/>
            <a:ext cx="4495800" cy="461665"/>
          </a:xfrm>
          <a:prstGeom prst="rect">
            <a:avLst/>
          </a:prstGeom>
          <a:noFill/>
        </p:spPr>
        <p:txBody>
          <a:bodyPr wrap="square" rtlCol="0">
            <a:spAutoFit/>
          </a:bodyPr>
          <a:lstStyle/>
          <a:p>
            <a:pPr algn="ctr"/>
            <a:r>
              <a:rPr lang="en-US" sz="2400" b="1" dirty="0">
                <a:solidFill>
                  <a:schemeClr val="accent5"/>
                </a:solidFill>
              </a:rPr>
              <a:t>Using Average per Litter  </a:t>
            </a:r>
          </a:p>
        </p:txBody>
      </p:sp>
      <p:cxnSp>
        <p:nvCxnSpPr>
          <p:cNvPr id="29" name="Straight Connector 28">
            <a:extLst>
              <a:ext uri="{FF2B5EF4-FFF2-40B4-BE49-F238E27FC236}">
                <a16:creationId xmlns:a16="http://schemas.microsoft.com/office/drawing/2014/main" id="{A60B7940-9457-D447-9DA3-E06767743820}"/>
              </a:ext>
            </a:extLst>
          </p:cNvPr>
          <p:cNvCxnSpPr>
            <a:cxnSpLocks/>
          </p:cNvCxnSpPr>
          <p:nvPr/>
        </p:nvCxnSpPr>
        <p:spPr>
          <a:xfrm>
            <a:off x="8910824" y="3088126"/>
            <a:ext cx="0" cy="2057400"/>
          </a:xfrm>
          <a:prstGeom prst="line">
            <a:avLst/>
          </a:prstGeom>
        </p:spPr>
        <p:style>
          <a:lnRef idx="1">
            <a:schemeClr val="dk1"/>
          </a:lnRef>
          <a:fillRef idx="0">
            <a:schemeClr val="dk1"/>
          </a:fillRef>
          <a:effectRef idx="0">
            <a:schemeClr val="dk1"/>
          </a:effectRef>
          <a:fontRef idx="minor">
            <a:schemeClr val="tx1"/>
          </a:fontRef>
        </p:style>
      </p:cxnSp>
      <p:sp>
        <p:nvSpPr>
          <p:cNvPr id="30" name="Rectangle 29">
            <a:extLst>
              <a:ext uri="{FF2B5EF4-FFF2-40B4-BE49-F238E27FC236}">
                <a16:creationId xmlns:a16="http://schemas.microsoft.com/office/drawing/2014/main" id="{E319DF21-9B0F-3D41-8BA6-9C76CDA9790F}"/>
              </a:ext>
            </a:extLst>
          </p:cNvPr>
          <p:cNvSpPr/>
          <p:nvPr/>
        </p:nvSpPr>
        <p:spPr>
          <a:xfrm>
            <a:off x="6829491" y="2593478"/>
            <a:ext cx="2249531" cy="2615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CONTROL</a:t>
            </a:r>
          </a:p>
        </p:txBody>
      </p:sp>
      <p:pic>
        <p:nvPicPr>
          <p:cNvPr id="31" name="Picture 30">
            <a:extLst>
              <a:ext uri="{FF2B5EF4-FFF2-40B4-BE49-F238E27FC236}">
                <a16:creationId xmlns:a16="http://schemas.microsoft.com/office/drawing/2014/main" id="{984FF446-85CD-134E-B014-7AF9BCC1158E}"/>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8000" b="92333" l="6667" r="91000">
                        <a14:foregroundMark x1="57000" y1="56000" x2="57000" y2="56000"/>
                        <a14:foregroundMark x1="12333" y1="10667" x2="12333" y2="10667"/>
                        <a14:foregroundMark x1="18000" y1="8000" x2="18000" y2="8000"/>
                        <a14:foregroundMark x1="14333" y1="12000" x2="14333" y2="12000"/>
                        <a14:foregroundMark x1="6667" y1="19667" x2="6667" y2="19667"/>
                        <a14:foregroundMark x1="37333" y1="38333" x2="37333" y2="38333"/>
                        <a14:foregroundMark x1="34000" y1="34000" x2="34000" y2="34000"/>
                        <a14:foregroundMark x1="41667" y1="43000" x2="41667" y2="43000"/>
                        <a14:foregroundMark x1="46000" y1="46000" x2="46000" y2="46000"/>
                        <a14:foregroundMark x1="91000" y1="92333" x2="91000" y2="92333"/>
                      </a14:backgroundRemoval>
                    </a14:imgEffect>
                  </a14:imgLayer>
                </a14:imgProps>
              </a:ext>
            </a:extLst>
          </a:blip>
          <a:stretch>
            <a:fillRect/>
          </a:stretch>
        </p:blipFill>
        <p:spPr>
          <a:xfrm rot="8061497">
            <a:off x="9848360" y="2454214"/>
            <a:ext cx="556565" cy="556565"/>
          </a:xfrm>
          <a:prstGeom prst="rect">
            <a:avLst/>
          </a:prstGeom>
        </p:spPr>
      </p:pic>
      <p:pic>
        <p:nvPicPr>
          <p:cNvPr id="37" name="Graphic 36" descr="Rat">
            <a:extLst>
              <a:ext uri="{FF2B5EF4-FFF2-40B4-BE49-F238E27FC236}">
                <a16:creationId xmlns:a16="http://schemas.microsoft.com/office/drawing/2014/main" id="{1E3E510B-3600-CF40-8EBE-BB32C865EC9B}"/>
              </a:ext>
            </a:extLst>
          </p:cNvPr>
          <p:cNvPicPr>
            <a:picLocks/>
          </p:cNvPicPr>
          <p:nvPr/>
        </p:nvPicPr>
        <p:blipFill>
          <a:blip r:embed="rId7">
            <a:extLst>
              <a:ext uri="{96DAC541-7B7A-43D3-8B79-37D633B846F1}">
                <asvg:svgBlip xmlns:asvg="http://schemas.microsoft.com/office/drawing/2016/SVG/main" r:embed="rId8"/>
              </a:ext>
            </a:extLst>
          </a:blip>
          <a:stretch>
            <a:fillRect/>
          </a:stretch>
        </p:blipFill>
        <p:spPr>
          <a:xfrm flipH="1">
            <a:off x="10333977" y="649271"/>
            <a:ext cx="1220805" cy="1220805"/>
          </a:xfrm>
          <a:prstGeom prst="rect">
            <a:avLst/>
          </a:prstGeom>
        </p:spPr>
      </p:pic>
      <p:sp>
        <p:nvSpPr>
          <p:cNvPr id="38" name="TextBox 37">
            <a:extLst>
              <a:ext uri="{FF2B5EF4-FFF2-40B4-BE49-F238E27FC236}">
                <a16:creationId xmlns:a16="http://schemas.microsoft.com/office/drawing/2014/main" id="{43310F71-7435-C947-AB3E-69DCB7CF2835}"/>
              </a:ext>
            </a:extLst>
          </p:cNvPr>
          <p:cNvSpPr txBox="1"/>
          <p:nvPr/>
        </p:nvSpPr>
        <p:spPr>
          <a:xfrm>
            <a:off x="6448579" y="1587667"/>
            <a:ext cx="4495800" cy="461665"/>
          </a:xfrm>
          <a:prstGeom prst="rect">
            <a:avLst/>
          </a:prstGeom>
          <a:noFill/>
        </p:spPr>
        <p:txBody>
          <a:bodyPr wrap="square" rtlCol="0">
            <a:spAutoFit/>
          </a:bodyPr>
          <a:lstStyle/>
          <a:p>
            <a:pPr algn="ctr"/>
            <a:r>
              <a:rPr lang="en-US" sz="2400" b="1" dirty="0">
                <a:solidFill>
                  <a:schemeClr val="accent5"/>
                </a:solidFill>
              </a:rPr>
              <a:t>After shrinkage</a:t>
            </a:r>
          </a:p>
        </p:txBody>
      </p:sp>
      <p:sp>
        <p:nvSpPr>
          <p:cNvPr id="41" name="Rectangle 40">
            <a:extLst>
              <a:ext uri="{FF2B5EF4-FFF2-40B4-BE49-F238E27FC236}">
                <a16:creationId xmlns:a16="http://schemas.microsoft.com/office/drawing/2014/main" id="{74181701-149B-5643-AB55-FA17DB869D48}"/>
              </a:ext>
            </a:extLst>
          </p:cNvPr>
          <p:cNvSpPr/>
          <p:nvPr/>
        </p:nvSpPr>
        <p:spPr>
          <a:xfrm>
            <a:off x="3252581" y="2071648"/>
            <a:ext cx="1005403" cy="369332"/>
          </a:xfrm>
          <a:prstGeom prst="rect">
            <a:avLst/>
          </a:prstGeom>
        </p:spPr>
        <p:txBody>
          <a:bodyPr wrap="none">
            <a:spAutoFit/>
          </a:bodyPr>
          <a:lstStyle/>
          <a:p>
            <a:r>
              <a:rPr lang="en-US" b="1" dirty="0">
                <a:solidFill>
                  <a:schemeClr val="accent5"/>
                </a:solidFill>
              </a:rPr>
              <a:t>P= 0.017</a:t>
            </a:r>
          </a:p>
        </p:txBody>
      </p:sp>
      <p:sp>
        <p:nvSpPr>
          <p:cNvPr id="42" name="Rectangle 41">
            <a:extLst>
              <a:ext uri="{FF2B5EF4-FFF2-40B4-BE49-F238E27FC236}">
                <a16:creationId xmlns:a16="http://schemas.microsoft.com/office/drawing/2014/main" id="{13B9CA6A-7398-A044-AC79-415DFC57B6E3}"/>
              </a:ext>
            </a:extLst>
          </p:cNvPr>
          <p:cNvSpPr/>
          <p:nvPr/>
        </p:nvSpPr>
        <p:spPr>
          <a:xfrm>
            <a:off x="8290337" y="2040052"/>
            <a:ext cx="1005403" cy="369332"/>
          </a:xfrm>
          <a:prstGeom prst="rect">
            <a:avLst/>
          </a:prstGeom>
        </p:spPr>
        <p:txBody>
          <a:bodyPr wrap="none">
            <a:spAutoFit/>
          </a:bodyPr>
          <a:lstStyle/>
          <a:p>
            <a:r>
              <a:rPr lang="en-US" b="1" dirty="0">
                <a:solidFill>
                  <a:schemeClr val="accent5"/>
                </a:solidFill>
              </a:rPr>
              <a:t>P= 0.045</a:t>
            </a:r>
          </a:p>
        </p:txBody>
      </p:sp>
    </p:spTree>
    <p:extLst>
      <p:ext uri="{BB962C8B-B14F-4D97-AF65-F5344CB8AC3E}">
        <p14:creationId xmlns:p14="http://schemas.microsoft.com/office/powerpoint/2010/main" val="40074175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D4D7D-3286-8349-82BE-AF879741C364}"/>
              </a:ext>
            </a:extLst>
          </p:cNvPr>
          <p:cNvSpPr>
            <a:spLocks noGrp="1"/>
          </p:cNvSpPr>
          <p:nvPr>
            <p:ph type="title"/>
          </p:nvPr>
        </p:nvSpPr>
        <p:spPr/>
        <p:txBody>
          <a:bodyPr/>
          <a:lstStyle/>
          <a:p>
            <a:r>
              <a:rPr lang="en-US" dirty="0"/>
              <a:t>Pseudoreplication and Relatedness</a:t>
            </a:r>
          </a:p>
        </p:txBody>
      </p:sp>
      <p:sp>
        <p:nvSpPr>
          <p:cNvPr id="3" name="Content Placeholder 2">
            <a:extLst>
              <a:ext uri="{FF2B5EF4-FFF2-40B4-BE49-F238E27FC236}">
                <a16:creationId xmlns:a16="http://schemas.microsoft.com/office/drawing/2014/main" id="{E35F5F2C-9C44-464F-94C7-AC34F1A15CDA}"/>
              </a:ext>
            </a:extLst>
          </p:cNvPr>
          <p:cNvSpPr>
            <a:spLocks noGrp="1"/>
          </p:cNvSpPr>
          <p:nvPr>
            <p:ph idx="1"/>
          </p:nvPr>
        </p:nvSpPr>
        <p:spPr>
          <a:xfrm>
            <a:off x="1158015" y="5374608"/>
            <a:ext cx="5797421" cy="1141971"/>
          </a:xfrm>
        </p:spPr>
        <p:txBody>
          <a:bodyPr>
            <a:normAutofit/>
          </a:bodyPr>
          <a:lstStyle/>
          <a:p>
            <a:r>
              <a:rPr lang="en-US" dirty="0"/>
              <a:t>Can use Pedigree information as a random effect in mixed model</a:t>
            </a:r>
          </a:p>
        </p:txBody>
      </p:sp>
      <p:pic>
        <p:nvPicPr>
          <p:cNvPr id="7" name="Picture 6">
            <a:extLst>
              <a:ext uri="{FF2B5EF4-FFF2-40B4-BE49-F238E27FC236}">
                <a16:creationId xmlns:a16="http://schemas.microsoft.com/office/drawing/2014/main" id="{C442BB49-0F35-EC4E-BD04-02B87D5D9589}"/>
              </a:ext>
            </a:extLst>
          </p:cNvPr>
          <p:cNvPicPr>
            <a:picLocks noChangeAspect="1"/>
          </p:cNvPicPr>
          <p:nvPr/>
        </p:nvPicPr>
        <p:blipFill>
          <a:blip r:embed="rId3"/>
          <a:stretch>
            <a:fillRect/>
          </a:stretch>
        </p:blipFill>
        <p:spPr>
          <a:xfrm>
            <a:off x="7413860" y="1669284"/>
            <a:ext cx="3116769" cy="1667109"/>
          </a:xfrm>
          <a:prstGeom prst="rect">
            <a:avLst/>
          </a:prstGeom>
        </p:spPr>
      </p:pic>
      <p:grpSp>
        <p:nvGrpSpPr>
          <p:cNvPr id="59" name="Group 58">
            <a:extLst>
              <a:ext uri="{FF2B5EF4-FFF2-40B4-BE49-F238E27FC236}">
                <a16:creationId xmlns:a16="http://schemas.microsoft.com/office/drawing/2014/main" id="{343E7045-037F-B647-8A5E-9D5F4BB261F3}"/>
              </a:ext>
            </a:extLst>
          </p:cNvPr>
          <p:cNvGrpSpPr/>
          <p:nvPr/>
        </p:nvGrpSpPr>
        <p:grpSpPr>
          <a:xfrm>
            <a:off x="1346779" y="2008718"/>
            <a:ext cx="2611442" cy="2697118"/>
            <a:chOff x="8694589" y="1015580"/>
            <a:chExt cx="2094476" cy="2163191"/>
          </a:xfrm>
        </p:grpSpPr>
        <p:cxnSp>
          <p:nvCxnSpPr>
            <p:cNvPr id="12" name="Straight Connector 11">
              <a:extLst>
                <a:ext uri="{FF2B5EF4-FFF2-40B4-BE49-F238E27FC236}">
                  <a16:creationId xmlns:a16="http://schemas.microsoft.com/office/drawing/2014/main" id="{B2ECAC04-0AB3-9247-AB07-9B00F0A21846}"/>
                </a:ext>
              </a:extLst>
            </p:cNvPr>
            <p:cNvCxnSpPr/>
            <p:nvPr/>
          </p:nvCxnSpPr>
          <p:spPr>
            <a:xfrm>
              <a:off x="8834034" y="1153603"/>
              <a:ext cx="790413" cy="0"/>
            </a:xfrm>
            <a:prstGeom prst="line">
              <a:avLst/>
            </a:prstGeom>
            <a:ln w="19050">
              <a:solidFill>
                <a:schemeClr val="tx1"/>
              </a:solidFill>
            </a:ln>
          </p:spPr>
          <p:style>
            <a:lnRef idx="2">
              <a:schemeClr val="dk1"/>
            </a:lnRef>
            <a:fillRef idx="1">
              <a:schemeClr val="lt1"/>
            </a:fillRef>
            <a:effectRef idx="0">
              <a:schemeClr val="dk1"/>
            </a:effectRef>
            <a:fontRef idx="minor">
              <a:schemeClr val="dk1"/>
            </a:fontRef>
          </p:style>
        </p:cxnSp>
        <p:sp>
          <p:nvSpPr>
            <p:cNvPr id="13" name="Rectangle 12">
              <a:extLst>
                <a:ext uri="{FF2B5EF4-FFF2-40B4-BE49-F238E27FC236}">
                  <a16:creationId xmlns:a16="http://schemas.microsoft.com/office/drawing/2014/main" id="{F02F445C-C2F9-8648-A14F-D846FBCD8AEC}"/>
                </a:ext>
              </a:extLst>
            </p:cNvPr>
            <p:cNvSpPr/>
            <p:nvPr/>
          </p:nvSpPr>
          <p:spPr>
            <a:xfrm>
              <a:off x="8694589" y="1015580"/>
              <a:ext cx="254068" cy="254068"/>
            </a:xfrm>
            <a:prstGeom prst="rect">
              <a:avLst/>
            </a:prstGeom>
            <a:ln w="19050">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Oval 13">
              <a:extLst>
                <a:ext uri="{FF2B5EF4-FFF2-40B4-BE49-F238E27FC236}">
                  <a16:creationId xmlns:a16="http://schemas.microsoft.com/office/drawing/2014/main" id="{FD310F06-BA60-7846-8907-9EA9061F609C}"/>
                </a:ext>
              </a:extLst>
            </p:cNvPr>
            <p:cNvSpPr/>
            <p:nvPr/>
          </p:nvSpPr>
          <p:spPr>
            <a:xfrm>
              <a:off x="9619110" y="1019132"/>
              <a:ext cx="262456" cy="262456"/>
            </a:xfrm>
            <a:prstGeom prst="ellipse">
              <a:avLst/>
            </a:prstGeom>
            <a:ln w="19050">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23" name="Straight Connector 22">
              <a:extLst>
                <a:ext uri="{FF2B5EF4-FFF2-40B4-BE49-F238E27FC236}">
                  <a16:creationId xmlns:a16="http://schemas.microsoft.com/office/drawing/2014/main" id="{4A53BBAF-1E25-D241-BF41-B143DF59E0ED}"/>
                </a:ext>
              </a:extLst>
            </p:cNvPr>
            <p:cNvCxnSpPr>
              <a:cxnSpLocks/>
            </p:cNvCxnSpPr>
            <p:nvPr/>
          </p:nvCxnSpPr>
          <p:spPr>
            <a:xfrm>
              <a:off x="9288907" y="1156186"/>
              <a:ext cx="0" cy="511396"/>
            </a:xfrm>
            <a:prstGeom prst="line">
              <a:avLst/>
            </a:prstGeom>
            <a:ln w="19050">
              <a:solidFill>
                <a:schemeClr val="tx1"/>
              </a:solidFill>
            </a:ln>
          </p:spPr>
          <p:style>
            <a:lnRef idx="2">
              <a:schemeClr val="dk1"/>
            </a:lnRef>
            <a:fillRef idx="1">
              <a:schemeClr val="lt1"/>
            </a:fillRef>
            <a:effectRef idx="0">
              <a:schemeClr val="dk1"/>
            </a:effectRef>
            <a:fontRef idx="minor">
              <a:schemeClr val="dk1"/>
            </a:fontRef>
          </p:style>
        </p:cxnSp>
        <p:sp>
          <p:nvSpPr>
            <p:cNvPr id="25" name="Oval 24">
              <a:extLst>
                <a:ext uri="{FF2B5EF4-FFF2-40B4-BE49-F238E27FC236}">
                  <a16:creationId xmlns:a16="http://schemas.microsoft.com/office/drawing/2014/main" id="{48F5DF23-F871-3E41-8665-40A2E9AC1552}"/>
                </a:ext>
              </a:extLst>
            </p:cNvPr>
            <p:cNvSpPr/>
            <p:nvPr/>
          </p:nvSpPr>
          <p:spPr>
            <a:xfrm>
              <a:off x="9157679" y="1667582"/>
              <a:ext cx="262456" cy="262456"/>
            </a:xfrm>
            <a:prstGeom prst="ellipse">
              <a:avLst/>
            </a:prstGeom>
            <a:ln w="19050">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397BC3DC-07A3-0E4B-B592-0779E22D1715}"/>
                </a:ext>
              </a:extLst>
            </p:cNvPr>
            <p:cNvCxnSpPr/>
            <p:nvPr/>
          </p:nvCxnSpPr>
          <p:spPr>
            <a:xfrm>
              <a:off x="9420135" y="1804767"/>
              <a:ext cx="790413" cy="0"/>
            </a:xfrm>
            <a:prstGeom prst="line">
              <a:avLst/>
            </a:prstGeom>
            <a:ln w="19050">
              <a:solidFill>
                <a:schemeClr val="tx1"/>
              </a:solidFill>
            </a:ln>
          </p:spPr>
          <p:style>
            <a:lnRef idx="2">
              <a:schemeClr val="dk1"/>
            </a:lnRef>
            <a:fillRef idx="1">
              <a:schemeClr val="lt1"/>
            </a:fillRef>
            <a:effectRef idx="0">
              <a:schemeClr val="dk1"/>
            </a:effectRef>
            <a:fontRef idx="minor">
              <a:schemeClr val="dk1"/>
            </a:fontRef>
          </p:style>
        </p:cxnSp>
        <p:sp>
          <p:nvSpPr>
            <p:cNvPr id="31" name="Rectangle 30">
              <a:extLst>
                <a:ext uri="{FF2B5EF4-FFF2-40B4-BE49-F238E27FC236}">
                  <a16:creationId xmlns:a16="http://schemas.microsoft.com/office/drawing/2014/main" id="{F6DB2EE2-A1FC-854B-9D53-CF8F440D49C7}"/>
                </a:ext>
              </a:extLst>
            </p:cNvPr>
            <p:cNvSpPr/>
            <p:nvPr/>
          </p:nvSpPr>
          <p:spPr>
            <a:xfrm>
              <a:off x="10132899" y="1683329"/>
              <a:ext cx="254068" cy="254068"/>
            </a:xfrm>
            <a:prstGeom prst="rect">
              <a:avLst/>
            </a:prstGeom>
            <a:ln w="19050">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32" name="Straight Connector 31">
              <a:extLst>
                <a:ext uri="{FF2B5EF4-FFF2-40B4-BE49-F238E27FC236}">
                  <a16:creationId xmlns:a16="http://schemas.microsoft.com/office/drawing/2014/main" id="{0434B048-0287-BB48-88E4-EFFE432D75D2}"/>
                </a:ext>
              </a:extLst>
            </p:cNvPr>
            <p:cNvCxnSpPr>
              <a:cxnSpLocks/>
            </p:cNvCxnSpPr>
            <p:nvPr/>
          </p:nvCxnSpPr>
          <p:spPr>
            <a:xfrm>
              <a:off x="9750338" y="1810363"/>
              <a:ext cx="0" cy="721240"/>
            </a:xfrm>
            <a:prstGeom prst="line">
              <a:avLst/>
            </a:prstGeom>
            <a:ln w="19050">
              <a:solidFill>
                <a:schemeClr val="tx1"/>
              </a:solidFill>
            </a:ln>
          </p:spPr>
          <p:style>
            <a:lnRef idx="2">
              <a:schemeClr val="dk1"/>
            </a:lnRef>
            <a:fillRef idx="1">
              <a:schemeClr val="lt1"/>
            </a:fillRef>
            <a:effectRef idx="0">
              <a:schemeClr val="dk1"/>
            </a:effectRef>
            <a:fontRef idx="minor">
              <a:schemeClr val="dk1"/>
            </a:fontRef>
          </p:style>
        </p:cxnSp>
        <p:cxnSp>
          <p:nvCxnSpPr>
            <p:cNvPr id="33" name="Straight Connector 32">
              <a:extLst>
                <a:ext uri="{FF2B5EF4-FFF2-40B4-BE49-F238E27FC236}">
                  <a16:creationId xmlns:a16="http://schemas.microsoft.com/office/drawing/2014/main" id="{D9A707DD-B039-5848-A216-D871432D470E}"/>
                </a:ext>
              </a:extLst>
            </p:cNvPr>
            <p:cNvCxnSpPr>
              <a:cxnSpLocks/>
            </p:cNvCxnSpPr>
            <p:nvPr/>
          </p:nvCxnSpPr>
          <p:spPr>
            <a:xfrm>
              <a:off x="8834034" y="2531603"/>
              <a:ext cx="1839290" cy="0"/>
            </a:xfrm>
            <a:prstGeom prst="line">
              <a:avLst/>
            </a:prstGeom>
            <a:ln w="19050">
              <a:solidFill>
                <a:schemeClr val="tx1"/>
              </a:solidFill>
            </a:ln>
          </p:spPr>
          <p:style>
            <a:lnRef idx="2">
              <a:schemeClr val="dk1"/>
            </a:lnRef>
            <a:fillRef idx="1">
              <a:schemeClr val="lt1"/>
            </a:fillRef>
            <a:effectRef idx="0">
              <a:schemeClr val="dk1"/>
            </a:effectRef>
            <a:fontRef idx="minor">
              <a:schemeClr val="dk1"/>
            </a:fontRef>
          </p:style>
        </p:cxnSp>
        <p:grpSp>
          <p:nvGrpSpPr>
            <p:cNvPr id="55" name="Group 54">
              <a:extLst>
                <a:ext uri="{FF2B5EF4-FFF2-40B4-BE49-F238E27FC236}">
                  <a16:creationId xmlns:a16="http://schemas.microsoft.com/office/drawing/2014/main" id="{A1CBC1D3-6A07-854A-ABF8-56EB94031A42}"/>
                </a:ext>
              </a:extLst>
            </p:cNvPr>
            <p:cNvGrpSpPr/>
            <p:nvPr/>
          </p:nvGrpSpPr>
          <p:grpSpPr>
            <a:xfrm>
              <a:off x="9291440" y="2531603"/>
              <a:ext cx="262456" cy="642002"/>
              <a:chOff x="9291440" y="2531603"/>
              <a:chExt cx="262456" cy="642002"/>
            </a:xfrm>
          </p:grpSpPr>
          <p:cxnSp>
            <p:nvCxnSpPr>
              <p:cNvPr id="38" name="Straight Connector 37">
                <a:extLst>
                  <a:ext uri="{FF2B5EF4-FFF2-40B4-BE49-F238E27FC236}">
                    <a16:creationId xmlns:a16="http://schemas.microsoft.com/office/drawing/2014/main" id="{D79D19C5-FCEA-2545-8918-8923B460B48A}"/>
                  </a:ext>
                </a:extLst>
              </p:cNvPr>
              <p:cNvCxnSpPr>
                <a:cxnSpLocks/>
              </p:cNvCxnSpPr>
              <p:nvPr/>
            </p:nvCxnSpPr>
            <p:spPr>
              <a:xfrm>
                <a:off x="9425454" y="2531603"/>
                <a:ext cx="0" cy="379546"/>
              </a:xfrm>
              <a:prstGeom prst="line">
                <a:avLst/>
              </a:prstGeom>
              <a:ln w="19050">
                <a:solidFill>
                  <a:schemeClr val="tx1"/>
                </a:solidFill>
              </a:ln>
            </p:spPr>
            <p:style>
              <a:lnRef idx="2">
                <a:schemeClr val="dk1"/>
              </a:lnRef>
              <a:fillRef idx="1">
                <a:schemeClr val="lt1"/>
              </a:fillRef>
              <a:effectRef idx="0">
                <a:schemeClr val="dk1"/>
              </a:effectRef>
              <a:fontRef idx="minor">
                <a:schemeClr val="dk1"/>
              </a:fontRef>
            </p:style>
          </p:cxnSp>
          <p:sp>
            <p:nvSpPr>
              <p:cNvPr id="43" name="Oval 42">
                <a:extLst>
                  <a:ext uri="{FF2B5EF4-FFF2-40B4-BE49-F238E27FC236}">
                    <a16:creationId xmlns:a16="http://schemas.microsoft.com/office/drawing/2014/main" id="{2B90C352-5349-E044-BD1E-58D1AB0088C8}"/>
                  </a:ext>
                </a:extLst>
              </p:cNvPr>
              <p:cNvSpPr/>
              <p:nvPr/>
            </p:nvSpPr>
            <p:spPr>
              <a:xfrm>
                <a:off x="9291440" y="2911149"/>
                <a:ext cx="262456" cy="262456"/>
              </a:xfrm>
              <a:prstGeom prst="ellipse">
                <a:avLst/>
              </a:prstGeom>
              <a:ln w="19050">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56" name="Group 55">
              <a:extLst>
                <a:ext uri="{FF2B5EF4-FFF2-40B4-BE49-F238E27FC236}">
                  <a16:creationId xmlns:a16="http://schemas.microsoft.com/office/drawing/2014/main" id="{02D8DCAA-086F-EC49-9D12-F41201DBDFB4}"/>
                </a:ext>
              </a:extLst>
            </p:cNvPr>
            <p:cNvGrpSpPr/>
            <p:nvPr/>
          </p:nvGrpSpPr>
          <p:grpSpPr>
            <a:xfrm>
              <a:off x="8706370" y="2531603"/>
              <a:ext cx="262456" cy="642002"/>
              <a:chOff x="8706370" y="2531603"/>
              <a:chExt cx="262456" cy="642002"/>
            </a:xfrm>
          </p:grpSpPr>
          <p:cxnSp>
            <p:nvCxnSpPr>
              <p:cNvPr id="44" name="Straight Connector 43">
                <a:extLst>
                  <a:ext uri="{FF2B5EF4-FFF2-40B4-BE49-F238E27FC236}">
                    <a16:creationId xmlns:a16="http://schemas.microsoft.com/office/drawing/2014/main" id="{2B2EBC91-E750-C740-8B50-D75FDD2E0ED2}"/>
                  </a:ext>
                </a:extLst>
              </p:cNvPr>
              <p:cNvCxnSpPr>
                <a:cxnSpLocks/>
              </p:cNvCxnSpPr>
              <p:nvPr/>
            </p:nvCxnSpPr>
            <p:spPr>
              <a:xfrm>
                <a:off x="8843559" y="2531603"/>
                <a:ext cx="0" cy="379546"/>
              </a:xfrm>
              <a:prstGeom prst="line">
                <a:avLst/>
              </a:prstGeom>
              <a:ln w="19050">
                <a:solidFill>
                  <a:schemeClr val="tx1"/>
                </a:solidFill>
              </a:ln>
            </p:spPr>
            <p:style>
              <a:lnRef idx="2">
                <a:schemeClr val="dk1"/>
              </a:lnRef>
              <a:fillRef idx="1">
                <a:schemeClr val="lt1"/>
              </a:fillRef>
              <a:effectRef idx="0">
                <a:schemeClr val="dk1"/>
              </a:effectRef>
              <a:fontRef idx="minor">
                <a:schemeClr val="dk1"/>
              </a:fontRef>
            </p:style>
          </p:cxnSp>
          <p:sp>
            <p:nvSpPr>
              <p:cNvPr id="45" name="Oval 44">
                <a:extLst>
                  <a:ext uri="{FF2B5EF4-FFF2-40B4-BE49-F238E27FC236}">
                    <a16:creationId xmlns:a16="http://schemas.microsoft.com/office/drawing/2014/main" id="{B130509A-7AFB-594C-B8B7-5CB176C872AF}"/>
                  </a:ext>
                </a:extLst>
              </p:cNvPr>
              <p:cNvSpPr/>
              <p:nvPr/>
            </p:nvSpPr>
            <p:spPr>
              <a:xfrm>
                <a:off x="8706370" y="2911149"/>
                <a:ext cx="262456" cy="262456"/>
              </a:xfrm>
              <a:prstGeom prst="ellipse">
                <a:avLst/>
              </a:prstGeom>
              <a:ln w="19050">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54" name="Group 53">
              <a:extLst>
                <a:ext uri="{FF2B5EF4-FFF2-40B4-BE49-F238E27FC236}">
                  <a16:creationId xmlns:a16="http://schemas.microsoft.com/office/drawing/2014/main" id="{184626FF-5E6A-D54A-8784-52F1CC4D453F}"/>
                </a:ext>
              </a:extLst>
            </p:cNvPr>
            <p:cNvGrpSpPr/>
            <p:nvPr/>
          </p:nvGrpSpPr>
          <p:grpSpPr>
            <a:xfrm>
              <a:off x="9928395" y="2531603"/>
              <a:ext cx="254068" cy="631754"/>
              <a:chOff x="9928395" y="2531603"/>
              <a:chExt cx="254068" cy="631754"/>
            </a:xfrm>
          </p:grpSpPr>
          <p:cxnSp>
            <p:nvCxnSpPr>
              <p:cNvPr id="48" name="Straight Connector 47">
                <a:extLst>
                  <a:ext uri="{FF2B5EF4-FFF2-40B4-BE49-F238E27FC236}">
                    <a16:creationId xmlns:a16="http://schemas.microsoft.com/office/drawing/2014/main" id="{11E05311-B954-DF48-8828-54922C7D121D}"/>
                  </a:ext>
                </a:extLst>
              </p:cNvPr>
              <p:cNvCxnSpPr>
                <a:cxnSpLocks/>
              </p:cNvCxnSpPr>
              <p:nvPr/>
            </p:nvCxnSpPr>
            <p:spPr>
              <a:xfrm>
                <a:off x="10052865" y="2531603"/>
                <a:ext cx="0" cy="379546"/>
              </a:xfrm>
              <a:prstGeom prst="line">
                <a:avLst/>
              </a:prstGeom>
              <a:ln w="19050">
                <a:solidFill>
                  <a:schemeClr val="tx1"/>
                </a:solidFill>
              </a:ln>
            </p:spPr>
            <p:style>
              <a:lnRef idx="2">
                <a:schemeClr val="dk1"/>
              </a:lnRef>
              <a:fillRef idx="1">
                <a:schemeClr val="lt1"/>
              </a:fillRef>
              <a:effectRef idx="0">
                <a:schemeClr val="dk1"/>
              </a:effectRef>
              <a:fontRef idx="minor">
                <a:schemeClr val="dk1"/>
              </a:fontRef>
            </p:style>
          </p:cxnSp>
          <p:sp>
            <p:nvSpPr>
              <p:cNvPr id="51" name="Rectangle 50">
                <a:extLst>
                  <a:ext uri="{FF2B5EF4-FFF2-40B4-BE49-F238E27FC236}">
                    <a16:creationId xmlns:a16="http://schemas.microsoft.com/office/drawing/2014/main" id="{2ECF3FA7-BDD7-2141-9B15-78C93FA5CE91}"/>
                  </a:ext>
                </a:extLst>
              </p:cNvPr>
              <p:cNvSpPr/>
              <p:nvPr/>
            </p:nvSpPr>
            <p:spPr>
              <a:xfrm>
                <a:off x="9928395" y="2909289"/>
                <a:ext cx="254068" cy="254068"/>
              </a:xfrm>
              <a:prstGeom prst="rect">
                <a:avLst/>
              </a:prstGeom>
              <a:ln w="19050">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53" name="Group 52">
              <a:extLst>
                <a:ext uri="{FF2B5EF4-FFF2-40B4-BE49-F238E27FC236}">
                  <a16:creationId xmlns:a16="http://schemas.microsoft.com/office/drawing/2014/main" id="{C0B81014-1D53-CB43-869E-BCF44F183AF5}"/>
                </a:ext>
              </a:extLst>
            </p:cNvPr>
            <p:cNvGrpSpPr/>
            <p:nvPr/>
          </p:nvGrpSpPr>
          <p:grpSpPr>
            <a:xfrm>
              <a:off x="10534997" y="2538498"/>
              <a:ext cx="254068" cy="640273"/>
              <a:chOff x="10431335" y="2531603"/>
              <a:chExt cx="254068" cy="640273"/>
            </a:xfrm>
          </p:grpSpPr>
          <p:cxnSp>
            <p:nvCxnSpPr>
              <p:cNvPr id="49" name="Straight Connector 48">
                <a:extLst>
                  <a:ext uri="{FF2B5EF4-FFF2-40B4-BE49-F238E27FC236}">
                    <a16:creationId xmlns:a16="http://schemas.microsoft.com/office/drawing/2014/main" id="{62F705E1-0280-4346-B107-E871474E17CA}"/>
                  </a:ext>
                </a:extLst>
              </p:cNvPr>
              <p:cNvCxnSpPr>
                <a:cxnSpLocks/>
              </p:cNvCxnSpPr>
              <p:nvPr/>
            </p:nvCxnSpPr>
            <p:spPr>
              <a:xfrm>
                <a:off x="10556962" y="2531603"/>
                <a:ext cx="0" cy="379546"/>
              </a:xfrm>
              <a:prstGeom prst="line">
                <a:avLst/>
              </a:prstGeom>
              <a:ln w="19050">
                <a:solidFill>
                  <a:schemeClr val="tx1"/>
                </a:solidFill>
              </a:ln>
            </p:spPr>
            <p:style>
              <a:lnRef idx="2">
                <a:schemeClr val="dk1"/>
              </a:lnRef>
              <a:fillRef idx="1">
                <a:schemeClr val="lt1"/>
              </a:fillRef>
              <a:effectRef idx="0">
                <a:schemeClr val="dk1"/>
              </a:effectRef>
              <a:fontRef idx="minor">
                <a:schemeClr val="dk1"/>
              </a:fontRef>
            </p:style>
          </p:cxnSp>
          <p:sp>
            <p:nvSpPr>
              <p:cNvPr id="52" name="Rectangle 51">
                <a:extLst>
                  <a:ext uri="{FF2B5EF4-FFF2-40B4-BE49-F238E27FC236}">
                    <a16:creationId xmlns:a16="http://schemas.microsoft.com/office/drawing/2014/main" id="{04ADD522-BD5B-2647-9B02-505C1886939C}"/>
                  </a:ext>
                </a:extLst>
              </p:cNvPr>
              <p:cNvSpPr/>
              <p:nvPr/>
            </p:nvSpPr>
            <p:spPr>
              <a:xfrm>
                <a:off x="10431335" y="2917808"/>
                <a:ext cx="254068" cy="254068"/>
              </a:xfrm>
              <a:prstGeom prst="rect">
                <a:avLst/>
              </a:prstGeom>
              <a:ln w="19050">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pic>
        <p:nvPicPr>
          <p:cNvPr id="5" name="Picture 4">
            <a:extLst>
              <a:ext uri="{FF2B5EF4-FFF2-40B4-BE49-F238E27FC236}">
                <a16:creationId xmlns:a16="http://schemas.microsoft.com/office/drawing/2014/main" id="{BD1F6B72-C510-434B-AE7D-D4D12A5BA7F0}"/>
              </a:ext>
            </a:extLst>
          </p:cNvPr>
          <p:cNvPicPr>
            <a:picLocks noChangeAspect="1"/>
          </p:cNvPicPr>
          <p:nvPr/>
        </p:nvPicPr>
        <p:blipFill>
          <a:blip r:embed="rId4"/>
          <a:stretch>
            <a:fillRect/>
          </a:stretch>
        </p:blipFill>
        <p:spPr>
          <a:xfrm>
            <a:off x="4242894" y="2026226"/>
            <a:ext cx="2574247" cy="1679539"/>
          </a:xfrm>
          <a:prstGeom prst="rect">
            <a:avLst/>
          </a:prstGeom>
        </p:spPr>
      </p:pic>
      <p:pic>
        <p:nvPicPr>
          <p:cNvPr id="8" name="Picture 7">
            <a:extLst>
              <a:ext uri="{FF2B5EF4-FFF2-40B4-BE49-F238E27FC236}">
                <a16:creationId xmlns:a16="http://schemas.microsoft.com/office/drawing/2014/main" id="{D6FBDFA8-1459-6F4B-BD28-CE34C16B3F10}"/>
              </a:ext>
            </a:extLst>
          </p:cNvPr>
          <p:cNvPicPr>
            <a:picLocks noChangeAspect="1"/>
          </p:cNvPicPr>
          <p:nvPr/>
        </p:nvPicPr>
        <p:blipFill>
          <a:blip r:embed="rId5"/>
          <a:stretch>
            <a:fillRect/>
          </a:stretch>
        </p:blipFill>
        <p:spPr>
          <a:xfrm>
            <a:off x="7551619" y="4072831"/>
            <a:ext cx="3212498" cy="2135234"/>
          </a:xfrm>
          <a:prstGeom prst="rect">
            <a:avLst/>
          </a:prstGeom>
        </p:spPr>
      </p:pic>
    </p:spTree>
    <p:extLst>
      <p:ext uri="{BB962C8B-B14F-4D97-AF65-F5344CB8AC3E}">
        <p14:creationId xmlns:p14="http://schemas.microsoft.com/office/powerpoint/2010/main" val="1284078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225B6D-00D3-564E-A60F-96CB16CBFDA4}"/>
              </a:ext>
            </a:extLst>
          </p:cNvPr>
          <p:cNvSpPr>
            <a:spLocks noGrp="1"/>
          </p:cNvSpPr>
          <p:nvPr>
            <p:ph type="title"/>
          </p:nvPr>
        </p:nvSpPr>
        <p:spPr/>
        <p:txBody>
          <a:bodyPr/>
          <a:lstStyle/>
          <a:p>
            <a:r>
              <a:rPr lang="en-US" dirty="0"/>
              <a:t>CONCLUSIONS</a:t>
            </a:r>
          </a:p>
        </p:txBody>
      </p:sp>
      <p:grpSp>
        <p:nvGrpSpPr>
          <p:cNvPr id="11" name="Group 10">
            <a:extLst>
              <a:ext uri="{FF2B5EF4-FFF2-40B4-BE49-F238E27FC236}">
                <a16:creationId xmlns:a16="http://schemas.microsoft.com/office/drawing/2014/main" id="{A3A3012D-8C57-D849-B26D-274826BA7D46}"/>
              </a:ext>
            </a:extLst>
          </p:cNvPr>
          <p:cNvGrpSpPr/>
          <p:nvPr/>
        </p:nvGrpSpPr>
        <p:grpSpPr>
          <a:xfrm>
            <a:off x="977340" y="2464174"/>
            <a:ext cx="3054320" cy="1971984"/>
            <a:chOff x="4335395" y="2779485"/>
            <a:chExt cx="3054320" cy="1971984"/>
          </a:xfrm>
        </p:grpSpPr>
        <p:sp>
          <p:nvSpPr>
            <p:cNvPr id="4" name="Oval 3">
              <a:extLst>
                <a:ext uri="{FF2B5EF4-FFF2-40B4-BE49-F238E27FC236}">
                  <a16:creationId xmlns:a16="http://schemas.microsoft.com/office/drawing/2014/main" id="{4E10AD21-FC43-6F4D-973A-72FEEBC97231}"/>
                </a:ext>
              </a:extLst>
            </p:cNvPr>
            <p:cNvSpPr/>
            <p:nvPr/>
          </p:nvSpPr>
          <p:spPr>
            <a:xfrm>
              <a:off x="4335395" y="4026189"/>
              <a:ext cx="696021" cy="69602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latin typeface="Avenir Next" panose="020B0503020202020204" pitchFamily="34" charset="0"/>
                </a:rPr>
                <a:t>1</a:t>
              </a:r>
            </a:p>
          </p:txBody>
        </p:sp>
        <p:sp>
          <p:nvSpPr>
            <p:cNvPr id="5" name="Oval 4">
              <a:extLst>
                <a:ext uri="{FF2B5EF4-FFF2-40B4-BE49-F238E27FC236}">
                  <a16:creationId xmlns:a16="http://schemas.microsoft.com/office/drawing/2014/main" id="{A3932C54-C36D-204B-8559-71F7F393E55A}"/>
                </a:ext>
              </a:extLst>
            </p:cNvPr>
            <p:cNvSpPr/>
            <p:nvPr/>
          </p:nvSpPr>
          <p:spPr>
            <a:xfrm>
              <a:off x="5580251" y="2779485"/>
              <a:ext cx="696021" cy="6960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latin typeface="Avenir Next" panose="020B0503020202020204" pitchFamily="34" charset="0"/>
                </a:rPr>
                <a:t>2</a:t>
              </a:r>
            </a:p>
          </p:txBody>
        </p:sp>
        <p:sp>
          <p:nvSpPr>
            <p:cNvPr id="6" name="Oval 5">
              <a:extLst>
                <a:ext uri="{FF2B5EF4-FFF2-40B4-BE49-F238E27FC236}">
                  <a16:creationId xmlns:a16="http://schemas.microsoft.com/office/drawing/2014/main" id="{C848C57F-5524-0249-852A-B12ED01ACBFF}"/>
                </a:ext>
              </a:extLst>
            </p:cNvPr>
            <p:cNvSpPr/>
            <p:nvPr/>
          </p:nvSpPr>
          <p:spPr>
            <a:xfrm>
              <a:off x="6693694" y="4055448"/>
              <a:ext cx="696021" cy="696021"/>
            </a:xfrm>
            <a:prstGeom prst="ellipse">
              <a:avLst/>
            </a:prstGeom>
            <a:solidFill>
              <a:srgbClr val="9F4C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latin typeface="Avenir Next" panose="020B0503020202020204" pitchFamily="34" charset="0"/>
                </a:rPr>
                <a:t>3</a:t>
              </a:r>
            </a:p>
          </p:txBody>
        </p:sp>
        <p:sp>
          <p:nvSpPr>
            <p:cNvPr id="7" name="Left-Right Arrow 6">
              <a:extLst>
                <a:ext uri="{FF2B5EF4-FFF2-40B4-BE49-F238E27FC236}">
                  <a16:creationId xmlns:a16="http://schemas.microsoft.com/office/drawing/2014/main" id="{1E161CDF-1BFD-154B-A114-87C203DF6CA2}"/>
                </a:ext>
              </a:extLst>
            </p:cNvPr>
            <p:cNvSpPr/>
            <p:nvPr/>
          </p:nvSpPr>
          <p:spPr>
            <a:xfrm rot="18912364">
              <a:off x="4737778" y="3588845"/>
              <a:ext cx="824975" cy="121148"/>
            </a:xfrm>
            <a:prstGeom prst="leftRightArrow">
              <a:avLst>
                <a:gd name="adj1" fmla="val 35202"/>
                <a:gd name="adj2" fmla="val 73963"/>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Left-Right Arrow 7">
              <a:extLst>
                <a:ext uri="{FF2B5EF4-FFF2-40B4-BE49-F238E27FC236}">
                  <a16:creationId xmlns:a16="http://schemas.microsoft.com/office/drawing/2014/main" id="{8D8E9A1D-43EF-7B49-867C-1CE90D176726}"/>
                </a:ext>
              </a:extLst>
            </p:cNvPr>
            <p:cNvSpPr/>
            <p:nvPr/>
          </p:nvSpPr>
          <p:spPr>
            <a:xfrm rot="2970565">
              <a:off x="6187345" y="3589969"/>
              <a:ext cx="824975" cy="121148"/>
            </a:xfrm>
            <a:prstGeom prst="leftRightArrow">
              <a:avLst>
                <a:gd name="adj1" fmla="val 35202"/>
                <a:gd name="adj2" fmla="val 73963"/>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Left-Right Arrow 8">
              <a:extLst>
                <a:ext uri="{FF2B5EF4-FFF2-40B4-BE49-F238E27FC236}">
                  <a16:creationId xmlns:a16="http://schemas.microsoft.com/office/drawing/2014/main" id="{757EE66F-BDBD-8940-AC63-78AD4D9750F2}"/>
                </a:ext>
              </a:extLst>
            </p:cNvPr>
            <p:cNvSpPr/>
            <p:nvPr/>
          </p:nvSpPr>
          <p:spPr>
            <a:xfrm>
              <a:off x="5390484" y="4462546"/>
              <a:ext cx="1069218" cy="132714"/>
            </a:xfrm>
            <a:prstGeom prst="leftRightArrow">
              <a:avLst>
                <a:gd name="adj1" fmla="val 29702"/>
                <a:gd name="adj2" fmla="val 73963"/>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Graphic 9" descr="Warning">
              <a:extLst>
                <a:ext uri="{FF2B5EF4-FFF2-40B4-BE49-F238E27FC236}">
                  <a16:creationId xmlns:a16="http://schemas.microsoft.com/office/drawing/2014/main" id="{7FF3E67C-3EDE-8A41-9018-EE3EF1B9F79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39028" y="3663326"/>
              <a:ext cx="552312" cy="552312"/>
            </a:xfrm>
            <a:prstGeom prst="rect">
              <a:avLst/>
            </a:prstGeom>
          </p:spPr>
        </p:pic>
      </p:grpSp>
      <p:sp>
        <p:nvSpPr>
          <p:cNvPr id="12" name="TextBox 11">
            <a:extLst>
              <a:ext uri="{FF2B5EF4-FFF2-40B4-BE49-F238E27FC236}">
                <a16:creationId xmlns:a16="http://schemas.microsoft.com/office/drawing/2014/main" id="{C1E6F124-B4F2-574A-9986-0DBEC47E75CE}"/>
              </a:ext>
            </a:extLst>
          </p:cNvPr>
          <p:cNvSpPr txBox="1"/>
          <p:nvPr/>
        </p:nvSpPr>
        <p:spPr>
          <a:xfrm>
            <a:off x="4763925" y="1870687"/>
            <a:ext cx="6473234" cy="3816429"/>
          </a:xfrm>
          <a:prstGeom prst="rect">
            <a:avLst/>
          </a:prstGeom>
          <a:noFill/>
        </p:spPr>
        <p:txBody>
          <a:bodyPr wrap="square" rtlCol="0">
            <a:spAutoFit/>
          </a:bodyPr>
          <a:lstStyle/>
          <a:p>
            <a:pPr marL="285750" indent="-285750">
              <a:buFont typeface="Arial" panose="020B0604020202020204" pitchFamily="34" charset="0"/>
              <a:buChar char="•"/>
            </a:pPr>
            <a:r>
              <a:rPr lang="en-US" sz="2800" dirty="0"/>
              <a:t>Ignoring pseudoreplication leads to increased likelihood of false positives</a:t>
            </a:r>
          </a:p>
          <a:p>
            <a:pPr marL="285750" indent="-285750">
              <a:buFont typeface="Arial" panose="020B0604020202020204" pitchFamily="34" charset="0"/>
              <a:buChar char="•"/>
            </a:pPr>
            <a:r>
              <a:rPr lang="en-US" sz="2800" dirty="0"/>
              <a:t>Correlated observations must be accounted for</a:t>
            </a:r>
          </a:p>
          <a:p>
            <a:pPr marL="742950" lvl="1" indent="-285750">
              <a:buFont typeface="Arial" panose="020B0604020202020204" pitchFamily="34" charset="0"/>
              <a:buChar char="•"/>
            </a:pPr>
            <a:r>
              <a:rPr lang="en-US" sz="2800" dirty="0"/>
              <a:t>Randomize</a:t>
            </a:r>
          </a:p>
          <a:p>
            <a:pPr marL="742950" lvl="1" indent="-285750">
              <a:buFont typeface="Arial" panose="020B0604020202020204" pitchFamily="34" charset="0"/>
              <a:buChar char="•"/>
            </a:pPr>
            <a:r>
              <a:rPr lang="en-US" sz="2800" dirty="0"/>
              <a:t>Look at your data, calculate the ICC</a:t>
            </a:r>
          </a:p>
          <a:p>
            <a:pPr marL="742950" lvl="1" indent="-285750">
              <a:buFont typeface="Arial" panose="020B0604020202020204" pitchFamily="34" charset="0"/>
              <a:buChar char="•"/>
            </a:pPr>
            <a:r>
              <a:rPr lang="en-US" sz="2800" dirty="0"/>
              <a:t>Take the average</a:t>
            </a:r>
          </a:p>
          <a:p>
            <a:pPr marL="742950" lvl="1" indent="-285750">
              <a:buFont typeface="Arial" panose="020B0604020202020204" pitchFamily="34" charset="0"/>
              <a:buChar char="•"/>
            </a:pPr>
            <a:r>
              <a:rPr lang="en-US" sz="2800" dirty="0"/>
              <a:t>Use a mixed model</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7408124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43ECF81-3527-2E47-A183-889765952D05}"/>
              </a:ext>
            </a:extLst>
          </p:cNvPr>
          <p:cNvPicPr>
            <a:picLocks noChangeAspect="1"/>
          </p:cNvPicPr>
          <p:nvPr/>
        </p:nvPicPr>
        <p:blipFill>
          <a:blip r:embed="rId2"/>
          <a:stretch>
            <a:fillRect/>
          </a:stretch>
        </p:blipFill>
        <p:spPr>
          <a:xfrm>
            <a:off x="6539667" y="3300127"/>
            <a:ext cx="4089400" cy="1397000"/>
          </a:xfrm>
          <a:prstGeom prst="rect">
            <a:avLst/>
          </a:prstGeom>
        </p:spPr>
      </p:pic>
      <p:sp>
        <p:nvSpPr>
          <p:cNvPr id="7" name="Left Arrow Callout 6">
            <a:extLst>
              <a:ext uri="{FF2B5EF4-FFF2-40B4-BE49-F238E27FC236}">
                <a16:creationId xmlns:a16="http://schemas.microsoft.com/office/drawing/2014/main" id="{8CD2A066-7EAE-F145-8863-FE93B3D9C34F}"/>
              </a:ext>
            </a:extLst>
          </p:cNvPr>
          <p:cNvSpPr/>
          <p:nvPr/>
        </p:nvSpPr>
        <p:spPr>
          <a:xfrm rot="15287354">
            <a:off x="7952906" y="1873977"/>
            <a:ext cx="1262923" cy="1391758"/>
          </a:xfrm>
          <a:prstGeom prst="leftArrowCallout">
            <a:avLst>
              <a:gd name="adj1" fmla="val 5950"/>
              <a:gd name="adj2" fmla="val 11198"/>
              <a:gd name="adj3" fmla="val 17176"/>
              <a:gd name="adj4" fmla="val 57232"/>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a:solidFill>
                  <a:schemeClr val="bg1"/>
                </a:solidFill>
              </a:rPr>
              <a:t>Individual</a:t>
            </a:r>
          </a:p>
          <a:p>
            <a:pPr algn="ctr"/>
            <a:r>
              <a:rPr lang="en-US" dirty="0">
                <a:solidFill>
                  <a:schemeClr val="bg1"/>
                </a:solidFill>
              </a:rPr>
              <a:t>Observation</a:t>
            </a:r>
          </a:p>
        </p:txBody>
      </p:sp>
      <p:sp>
        <p:nvSpPr>
          <p:cNvPr id="8" name="Left Arrow Callout 7">
            <a:extLst>
              <a:ext uri="{FF2B5EF4-FFF2-40B4-BE49-F238E27FC236}">
                <a16:creationId xmlns:a16="http://schemas.microsoft.com/office/drawing/2014/main" id="{CB9F9D04-6048-C14B-86F4-AE21FA6F2F1D}"/>
              </a:ext>
            </a:extLst>
          </p:cNvPr>
          <p:cNvSpPr/>
          <p:nvPr/>
        </p:nvSpPr>
        <p:spPr>
          <a:xfrm rot="18307696">
            <a:off x="9634630" y="1938446"/>
            <a:ext cx="1262923" cy="1620745"/>
          </a:xfrm>
          <a:prstGeom prst="leftArrowCallout">
            <a:avLst>
              <a:gd name="adj1" fmla="val 5950"/>
              <a:gd name="adj2" fmla="val 11198"/>
              <a:gd name="adj3" fmla="val 17176"/>
              <a:gd name="adj4" fmla="val 57232"/>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a:solidFill>
                  <a:schemeClr val="bg1"/>
                </a:solidFill>
              </a:rPr>
              <a:t>Group mean</a:t>
            </a:r>
          </a:p>
          <a:p>
            <a:pPr algn="ctr"/>
            <a:r>
              <a:rPr lang="en-US" dirty="0">
                <a:solidFill>
                  <a:schemeClr val="bg1"/>
                </a:solidFill>
              </a:rPr>
              <a:t>(M or F)</a:t>
            </a:r>
          </a:p>
        </p:txBody>
      </p:sp>
      <p:pic>
        <p:nvPicPr>
          <p:cNvPr id="9" name="Picture 8">
            <a:extLst>
              <a:ext uri="{FF2B5EF4-FFF2-40B4-BE49-F238E27FC236}">
                <a16:creationId xmlns:a16="http://schemas.microsoft.com/office/drawing/2014/main" id="{FD47A9E0-D8B4-AF4C-A937-64662FD03EE6}"/>
              </a:ext>
            </a:extLst>
          </p:cNvPr>
          <p:cNvPicPr>
            <a:picLocks noChangeAspect="1"/>
          </p:cNvPicPr>
          <p:nvPr/>
        </p:nvPicPr>
        <p:blipFill>
          <a:blip r:embed="rId2"/>
          <a:stretch>
            <a:fillRect/>
          </a:stretch>
        </p:blipFill>
        <p:spPr>
          <a:xfrm>
            <a:off x="1364755" y="3345097"/>
            <a:ext cx="4089400" cy="1397000"/>
          </a:xfrm>
          <a:prstGeom prst="rect">
            <a:avLst/>
          </a:prstGeom>
        </p:spPr>
      </p:pic>
      <p:sp>
        <p:nvSpPr>
          <p:cNvPr id="10" name="Rectangle 9">
            <a:extLst>
              <a:ext uri="{FF2B5EF4-FFF2-40B4-BE49-F238E27FC236}">
                <a16:creationId xmlns:a16="http://schemas.microsoft.com/office/drawing/2014/main" id="{A44CB7BD-A604-8349-AF69-B24CF51A4012}"/>
              </a:ext>
            </a:extLst>
          </p:cNvPr>
          <p:cNvSpPr/>
          <p:nvPr/>
        </p:nvSpPr>
        <p:spPr>
          <a:xfrm>
            <a:off x="3249559" y="4242215"/>
            <a:ext cx="1469036" cy="499882"/>
          </a:xfrm>
          <a:prstGeom prst="rect">
            <a:avLst/>
          </a:prstGeom>
          <a:solidFill>
            <a:schemeClr val="accent2">
              <a:lumMod val="60000"/>
              <a:lumOff val="40000"/>
              <a:alpha val="2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Left Arrow Callout 10">
            <a:extLst>
              <a:ext uri="{FF2B5EF4-FFF2-40B4-BE49-F238E27FC236}">
                <a16:creationId xmlns:a16="http://schemas.microsoft.com/office/drawing/2014/main" id="{3D7A158F-13E6-5C43-AD65-7609D073CA11}"/>
              </a:ext>
            </a:extLst>
          </p:cNvPr>
          <p:cNvSpPr/>
          <p:nvPr/>
        </p:nvSpPr>
        <p:spPr>
          <a:xfrm rot="15287354">
            <a:off x="2777994" y="1918947"/>
            <a:ext cx="1262923" cy="1391758"/>
          </a:xfrm>
          <a:prstGeom prst="leftArrowCallout">
            <a:avLst>
              <a:gd name="adj1" fmla="val 5950"/>
              <a:gd name="adj2" fmla="val 11198"/>
              <a:gd name="adj3" fmla="val 17176"/>
              <a:gd name="adj4" fmla="val 57232"/>
            </a:avLst>
          </a:prstGeom>
        </p:spPr>
        <p:style>
          <a:lnRef idx="2">
            <a:schemeClr val="accent2">
              <a:shade val="50000"/>
            </a:schemeClr>
          </a:lnRef>
          <a:fillRef idx="1">
            <a:schemeClr val="accent2"/>
          </a:fillRef>
          <a:effectRef idx="0">
            <a:schemeClr val="accent2"/>
          </a:effectRef>
          <a:fontRef idx="minor">
            <a:schemeClr val="lt1"/>
          </a:fontRef>
        </p:style>
        <p:txBody>
          <a:bodyPr vert="vert" rtlCol="0" anchor="ctr"/>
          <a:lstStyle/>
          <a:p>
            <a:pPr algn="ctr"/>
            <a:r>
              <a:rPr lang="en-US" dirty="0">
                <a:solidFill>
                  <a:schemeClr val="bg1"/>
                </a:solidFill>
              </a:rPr>
              <a:t>Group’s mean</a:t>
            </a:r>
          </a:p>
        </p:txBody>
      </p:sp>
      <p:sp>
        <p:nvSpPr>
          <p:cNvPr id="12" name="Left Arrow Callout 11">
            <a:extLst>
              <a:ext uri="{FF2B5EF4-FFF2-40B4-BE49-F238E27FC236}">
                <a16:creationId xmlns:a16="http://schemas.microsoft.com/office/drawing/2014/main" id="{B1FB1836-5D9D-494C-8377-DFD4B305A2F7}"/>
              </a:ext>
            </a:extLst>
          </p:cNvPr>
          <p:cNvSpPr/>
          <p:nvPr/>
        </p:nvSpPr>
        <p:spPr>
          <a:xfrm rot="18307696">
            <a:off x="4459718" y="1983416"/>
            <a:ext cx="1262923" cy="1620745"/>
          </a:xfrm>
          <a:prstGeom prst="leftArrowCallout">
            <a:avLst>
              <a:gd name="adj1" fmla="val 5950"/>
              <a:gd name="adj2" fmla="val 11198"/>
              <a:gd name="adj3" fmla="val 17176"/>
              <a:gd name="adj4" fmla="val 57232"/>
            </a:avLst>
          </a:prstGeom>
        </p:spPr>
        <p:style>
          <a:lnRef idx="2">
            <a:schemeClr val="accent2">
              <a:shade val="50000"/>
            </a:schemeClr>
          </a:lnRef>
          <a:fillRef idx="1">
            <a:schemeClr val="accent2"/>
          </a:fillRef>
          <a:effectRef idx="0">
            <a:schemeClr val="accent2"/>
          </a:effectRef>
          <a:fontRef idx="minor">
            <a:schemeClr val="lt1"/>
          </a:fontRef>
        </p:style>
        <p:txBody>
          <a:bodyPr vert="vert" rtlCol="0" anchor="ctr"/>
          <a:lstStyle/>
          <a:p>
            <a:pPr algn="ctr"/>
            <a:r>
              <a:rPr lang="en-US" dirty="0">
                <a:solidFill>
                  <a:schemeClr val="bg1"/>
                </a:solidFill>
              </a:rPr>
              <a:t>Grand mean</a:t>
            </a:r>
          </a:p>
        </p:txBody>
      </p:sp>
      <p:sp>
        <p:nvSpPr>
          <p:cNvPr id="13" name="Rectangle 12">
            <a:extLst>
              <a:ext uri="{FF2B5EF4-FFF2-40B4-BE49-F238E27FC236}">
                <a16:creationId xmlns:a16="http://schemas.microsoft.com/office/drawing/2014/main" id="{AF1887D7-D955-C549-AE96-D815706EC463}"/>
              </a:ext>
            </a:extLst>
          </p:cNvPr>
          <p:cNvSpPr/>
          <p:nvPr/>
        </p:nvSpPr>
        <p:spPr>
          <a:xfrm>
            <a:off x="8505448" y="4197245"/>
            <a:ext cx="1469036" cy="499882"/>
          </a:xfrm>
          <a:prstGeom prst="rect">
            <a:avLst/>
          </a:prstGeom>
          <a:solidFill>
            <a:schemeClr val="accent1">
              <a:alpha val="2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775725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4A1B6-896C-A942-8E86-5291BB8E85D6}"/>
              </a:ext>
            </a:extLst>
          </p:cNvPr>
          <p:cNvSpPr>
            <a:spLocks noGrp="1"/>
          </p:cNvSpPr>
          <p:nvPr>
            <p:ph type="title"/>
          </p:nvPr>
        </p:nvSpPr>
        <p:spPr/>
        <p:txBody>
          <a:bodyPr/>
          <a:lstStyle/>
          <a:p>
            <a:r>
              <a:rPr lang="en-US" dirty="0"/>
              <a:t>Can you trust your p-value?</a:t>
            </a:r>
          </a:p>
        </p:txBody>
      </p:sp>
      <p:sp>
        <p:nvSpPr>
          <p:cNvPr id="8" name="Oval 7">
            <a:extLst>
              <a:ext uri="{FF2B5EF4-FFF2-40B4-BE49-F238E27FC236}">
                <a16:creationId xmlns:a16="http://schemas.microsoft.com/office/drawing/2014/main" id="{D203D21C-7038-A649-8F8F-5DDE54B837EB}"/>
              </a:ext>
            </a:extLst>
          </p:cNvPr>
          <p:cNvSpPr/>
          <p:nvPr/>
        </p:nvSpPr>
        <p:spPr>
          <a:xfrm>
            <a:off x="4335395" y="4026189"/>
            <a:ext cx="696021" cy="69602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latin typeface="Avenir Next" panose="020B0503020202020204" pitchFamily="34" charset="0"/>
              </a:rPr>
              <a:t>1</a:t>
            </a:r>
          </a:p>
        </p:txBody>
      </p:sp>
      <p:sp>
        <p:nvSpPr>
          <p:cNvPr id="10" name="Content Placeholder 2">
            <a:extLst>
              <a:ext uri="{FF2B5EF4-FFF2-40B4-BE49-F238E27FC236}">
                <a16:creationId xmlns:a16="http://schemas.microsoft.com/office/drawing/2014/main" id="{C97A3ACF-052E-A041-9D9E-708E86B46F25}"/>
              </a:ext>
            </a:extLst>
          </p:cNvPr>
          <p:cNvSpPr txBox="1">
            <a:spLocks/>
          </p:cNvSpPr>
          <p:nvPr/>
        </p:nvSpPr>
        <p:spPr>
          <a:xfrm>
            <a:off x="1359693" y="1575955"/>
            <a:ext cx="9472613" cy="1152698"/>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600" b="1" dirty="0"/>
              <a:t>Assumption: </a:t>
            </a:r>
            <a:r>
              <a:rPr lang="en-US" sz="3600" dirty="0"/>
              <a:t>Observations cannot be correlated (they must be independent) for our inferences to be correct</a:t>
            </a:r>
          </a:p>
        </p:txBody>
      </p:sp>
      <p:sp>
        <p:nvSpPr>
          <p:cNvPr id="17" name="Content Placeholder 2">
            <a:extLst>
              <a:ext uri="{FF2B5EF4-FFF2-40B4-BE49-F238E27FC236}">
                <a16:creationId xmlns:a16="http://schemas.microsoft.com/office/drawing/2014/main" id="{002044AA-EF62-7142-9BD6-CC7E70B7336D}"/>
              </a:ext>
            </a:extLst>
          </p:cNvPr>
          <p:cNvSpPr txBox="1">
            <a:spLocks/>
          </p:cNvSpPr>
          <p:nvPr/>
        </p:nvSpPr>
        <p:spPr>
          <a:xfrm>
            <a:off x="1359692" y="5150312"/>
            <a:ext cx="9472613" cy="115269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600" b="1" dirty="0"/>
              <a:t>Pseudoreplication </a:t>
            </a:r>
            <a:r>
              <a:rPr lang="en-US" sz="3600" dirty="0"/>
              <a:t>occurs when data points are </a:t>
            </a:r>
            <a:r>
              <a:rPr lang="en-US" sz="3600" u="sng" dirty="0"/>
              <a:t>not</a:t>
            </a:r>
            <a:r>
              <a:rPr lang="en-US" sz="3600" dirty="0"/>
              <a:t> independent but treated as if they are</a:t>
            </a:r>
          </a:p>
        </p:txBody>
      </p:sp>
      <p:sp>
        <p:nvSpPr>
          <p:cNvPr id="22" name="Oval 21">
            <a:extLst>
              <a:ext uri="{FF2B5EF4-FFF2-40B4-BE49-F238E27FC236}">
                <a16:creationId xmlns:a16="http://schemas.microsoft.com/office/drawing/2014/main" id="{DBBDF09B-8165-DD44-A53A-EBDBD0232CF3}"/>
              </a:ext>
            </a:extLst>
          </p:cNvPr>
          <p:cNvSpPr/>
          <p:nvPr/>
        </p:nvSpPr>
        <p:spPr>
          <a:xfrm>
            <a:off x="5580251" y="2779485"/>
            <a:ext cx="696021" cy="6960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latin typeface="Avenir Next" panose="020B0503020202020204" pitchFamily="34" charset="0"/>
              </a:rPr>
              <a:t>2</a:t>
            </a:r>
          </a:p>
        </p:txBody>
      </p:sp>
      <p:sp>
        <p:nvSpPr>
          <p:cNvPr id="23" name="Oval 22">
            <a:extLst>
              <a:ext uri="{FF2B5EF4-FFF2-40B4-BE49-F238E27FC236}">
                <a16:creationId xmlns:a16="http://schemas.microsoft.com/office/drawing/2014/main" id="{DC0E6021-96E3-AC4F-B533-13E43AF270EA}"/>
              </a:ext>
            </a:extLst>
          </p:cNvPr>
          <p:cNvSpPr/>
          <p:nvPr/>
        </p:nvSpPr>
        <p:spPr>
          <a:xfrm>
            <a:off x="6693694" y="4055448"/>
            <a:ext cx="696021" cy="696021"/>
          </a:xfrm>
          <a:prstGeom prst="ellipse">
            <a:avLst/>
          </a:prstGeom>
          <a:solidFill>
            <a:srgbClr val="9F4C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latin typeface="Avenir Next" panose="020B0503020202020204" pitchFamily="34" charset="0"/>
              </a:rPr>
              <a:t>3</a:t>
            </a:r>
          </a:p>
        </p:txBody>
      </p:sp>
      <p:sp>
        <p:nvSpPr>
          <p:cNvPr id="29" name="Left-Right Arrow 28">
            <a:extLst>
              <a:ext uri="{FF2B5EF4-FFF2-40B4-BE49-F238E27FC236}">
                <a16:creationId xmlns:a16="http://schemas.microsoft.com/office/drawing/2014/main" id="{35AC12F5-1242-AC40-A0C0-DC7539BC54DB}"/>
              </a:ext>
            </a:extLst>
          </p:cNvPr>
          <p:cNvSpPr/>
          <p:nvPr/>
        </p:nvSpPr>
        <p:spPr>
          <a:xfrm rot="18912364">
            <a:off x="4737778" y="3588845"/>
            <a:ext cx="824975" cy="121148"/>
          </a:xfrm>
          <a:prstGeom prst="leftRightArrow">
            <a:avLst>
              <a:gd name="adj1" fmla="val 35202"/>
              <a:gd name="adj2" fmla="val 73963"/>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Left-Right Arrow 30">
            <a:extLst>
              <a:ext uri="{FF2B5EF4-FFF2-40B4-BE49-F238E27FC236}">
                <a16:creationId xmlns:a16="http://schemas.microsoft.com/office/drawing/2014/main" id="{08E4AC6C-C86E-044A-9ACF-5962F20E66D8}"/>
              </a:ext>
            </a:extLst>
          </p:cNvPr>
          <p:cNvSpPr/>
          <p:nvPr/>
        </p:nvSpPr>
        <p:spPr>
          <a:xfrm rot="2970565">
            <a:off x="6187345" y="3589969"/>
            <a:ext cx="824975" cy="121148"/>
          </a:xfrm>
          <a:prstGeom prst="leftRightArrow">
            <a:avLst>
              <a:gd name="adj1" fmla="val 35202"/>
              <a:gd name="adj2" fmla="val 73963"/>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Left-Right Arrow 31">
            <a:extLst>
              <a:ext uri="{FF2B5EF4-FFF2-40B4-BE49-F238E27FC236}">
                <a16:creationId xmlns:a16="http://schemas.microsoft.com/office/drawing/2014/main" id="{70D64FBC-A177-E44B-A8C8-5B000E4AD2D6}"/>
              </a:ext>
            </a:extLst>
          </p:cNvPr>
          <p:cNvSpPr/>
          <p:nvPr/>
        </p:nvSpPr>
        <p:spPr>
          <a:xfrm>
            <a:off x="5390484" y="4462546"/>
            <a:ext cx="1069218" cy="132714"/>
          </a:xfrm>
          <a:prstGeom prst="leftRightArrow">
            <a:avLst>
              <a:gd name="adj1" fmla="val 29702"/>
              <a:gd name="adj2" fmla="val 73963"/>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Graphic 36" descr="Warning">
            <a:extLst>
              <a:ext uri="{FF2B5EF4-FFF2-40B4-BE49-F238E27FC236}">
                <a16:creationId xmlns:a16="http://schemas.microsoft.com/office/drawing/2014/main" id="{3BB4E127-D8E8-1741-BADB-CC15EA95EFD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39028" y="3663326"/>
            <a:ext cx="552312" cy="552312"/>
          </a:xfrm>
          <a:prstGeom prst="rect">
            <a:avLst/>
          </a:prstGeom>
        </p:spPr>
      </p:pic>
    </p:spTree>
    <p:extLst>
      <p:ext uri="{BB962C8B-B14F-4D97-AF65-F5344CB8AC3E}">
        <p14:creationId xmlns:p14="http://schemas.microsoft.com/office/powerpoint/2010/main" val="1711960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3769B08-EFBE-CA40-BF91-B8A507EAD3A0}"/>
              </a:ext>
            </a:extLst>
          </p:cNvPr>
          <p:cNvPicPr>
            <a:picLocks noChangeAspect="1"/>
          </p:cNvPicPr>
          <p:nvPr/>
        </p:nvPicPr>
        <p:blipFill>
          <a:blip r:embed="rId3"/>
          <a:stretch>
            <a:fillRect/>
          </a:stretch>
        </p:blipFill>
        <p:spPr>
          <a:xfrm>
            <a:off x="6685995" y="1269789"/>
            <a:ext cx="5398618" cy="3593937"/>
          </a:xfrm>
          <a:prstGeom prst="rect">
            <a:avLst/>
          </a:prstGeom>
        </p:spPr>
      </p:pic>
      <p:sp>
        <p:nvSpPr>
          <p:cNvPr id="2" name="Title 1">
            <a:extLst>
              <a:ext uri="{FF2B5EF4-FFF2-40B4-BE49-F238E27FC236}">
                <a16:creationId xmlns:a16="http://schemas.microsoft.com/office/drawing/2014/main" id="{223CD3FC-6A47-EB4F-A716-74146105CEEE}"/>
              </a:ext>
            </a:extLst>
          </p:cNvPr>
          <p:cNvSpPr>
            <a:spLocks noGrp="1"/>
          </p:cNvSpPr>
          <p:nvPr>
            <p:ph type="title"/>
          </p:nvPr>
        </p:nvSpPr>
        <p:spPr/>
        <p:txBody>
          <a:bodyPr/>
          <a:lstStyle/>
          <a:p>
            <a:r>
              <a:rPr lang="en-US" dirty="0"/>
              <a:t>Extreme example of pseudoreplication</a:t>
            </a:r>
          </a:p>
        </p:txBody>
      </p:sp>
      <p:pic>
        <p:nvPicPr>
          <p:cNvPr id="7" name="Picture 6">
            <a:extLst>
              <a:ext uri="{FF2B5EF4-FFF2-40B4-BE49-F238E27FC236}">
                <a16:creationId xmlns:a16="http://schemas.microsoft.com/office/drawing/2014/main" id="{74B57FFC-917D-524F-8F7D-08BA43F4FE45}"/>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11634" b="80023" l="51370" r="88416">
                        <a14:foregroundMark x1="67308" y1="25000" x2="67308" y2="25000"/>
                      </a14:backgroundRemoval>
                    </a14:imgEffect>
                  </a14:imgLayer>
                </a14:imgProps>
              </a:ext>
            </a:extLst>
          </a:blip>
          <a:srcRect l="46739" t="3085" r="6953" b="11429"/>
          <a:stretch/>
        </p:blipFill>
        <p:spPr>
          <a:xfrm>
            <a:off x="2720206" y="4564825"/>
            <a:ext cx="411225" cy="817531"/>
          </a:xfrm>
          <a:prstGeom prst="rect">
            <a:avLst/>
          </a:prstGeom>
        </p:spPr>
      </p:pic>
      <p:pic>
        <p:nvPicPr>
          <p:cNvPr id="9" name="Picture 8">
            <a:extLst>
              <a:ext uri="{FF2B5EF4-FFF2-40B4-BE49-F238E27FC236}">
                <a16:creationId xmlns:a16="http://schemas.microsoft.com/office/drawing/2014/main" id="{8163FFAC-E32B-004B-8ACB-F1EEEB8F579D}"/>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8549" b="76938" l="4631" r="41677">
                        <a14:foregroundMark x1="19231" y1="26429" x2="19231" y2="26429"/>
                        <a14:foregroundMark x1="22692" y1="51071" x2="22692" y2="51071"/>
                        <a14:foregroundMark x1="26154" y1="69643" x2="26154" y2="69643"/>
                        <a14:foregroundMark x1="18077" y1="69643" x2="18077" y2="69643"/>
                        <a14:foregroundMark x1="33846" y1="50000" x2="33846" y2="50000"/>
                        <a14:foregroundMark x1="16154" y1="46786" x2="16154" y2="46786"/>
                        <a14:foregroundMark x1="21538" y1="46786" x2="21538" y2="46786"/>
                      </a14:backgroundRemoval>
                    </a14:imgEffect>
                  </a14:imgLayer>
                </a14:imgProps>
              </a:ext>
            </a:extLst>
          </a:blip>
          <a:srcRect r="53692" b="14514"/>
          <a:stretch/>
        </p:blipFill>
        <p:spPr>
          <a:xfrm>
            <a:off x="2687440" y="3719322"/>
            <a:ext cx="411225" cy="817531"/>
          </a:xfrm>
          <a:prstGeom prst="rect">
            <a:avLst/>
          </a:prstGeom>
        </p:spPr>
      </p:pic>
      <p:grpSp>
        <p:nvGrpSpPr>
          <p:cNvPr id="4" name="Group 3">
            <a:extLst>
              <a:ext uri="{FF2B5EF4-FFF2-40B4-BE49-F238E27FC236}">
                <a16:creationId xmlns:a16="http://schemas.microsoft.com/office/drawing/2014/main" id="{FC2E0E5D-6C33-F442-AD70-2963A44BE421}"/>
              </a:ext>
            </a:extLst>
          </p:cNvPr>
          <p:cNvGrpSpPr/>
          <p:nvPr/>
        </p:nvGrpSpPr>
        <p:grpSpPr>
          <a:xfrm>
            <a:off x="3278752" y="3707955"/>
            <a:ext cx="2356484" cy="828898"/>
            <a:chOff x="3278752" y="3707955"/>
            <a:chExt cx="2356484" cy="828898"/>
          </a:xfrm>
        </p:grpSpPr>
        <p:pic>
          <p:nvPicPr>
            <p:cNvPr id="12" name="Picture 11">
              <a:extLst>
                <a:ext uri="{FF2B5EF4-FFF2-40B4-BE49-F238E27FC236}">
                  <a16:creationId xmlns:a16="http://schemas.microsoft.com/office/drawing/2014/main" id="{41C4CAF7-F136-384B-9ACF-984758F4555D}"/>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8549" b="76938" l="4631" r="41677">
                          <a14:foregroundMark x1="19231" y1="26429" x2="19231" y2="26429"/>
                          <a14:foregroundMark x1="22692" y1="51071" x2="22692" y2="51071"/>
                          <a14:foregroundMark x1="26154" y1="69643" x2="26154" y2="69643"/>
                          <a14:foregroundMark x1="18077" y1="69643" x2="18077" y2="69643"/>
                          <a14:foregroundMark x1="33846" y1="50000" x2="33846" y2="50000"/>
                          <a14:foregroundMark x1="16154" y1="46786" x2="16154" y2="46786"/>
                          <a14:foregroundMark x1="21538" y1="46786" x2="21538" y2="46786"/>
                        </a14:backgroundRemoval>
                      </a14:imgEffect>
                    </a14:imgLayer>
                  </a14:imgProps>
                </a:ext>
              </a:extLst>
            </a:blip>
            <a:srcRect r="53692" b="14514"/>
            <a:stretch/>
          </p:blipFill>
          <p:spPr>
            <a:xfrm>
              <a:off x="3278752" y="3719322"/>
              <a:ext cx="411225" cy="817531"/>
            </a:xfrm>
            <a:prstGeom prst="rect">
              <a:avLst/>
            </a:prstGeom>
          </p:spPr>
        </p:pic>
        <p:pic>
          <p:nvPicPr>
            <p:cNvPr id="13" name="Picture 12">
              <a:extLst>
                <a:ext uri="{FF2B5EF4-FFF2-40B4-BE49-F238E27FC236}">
                  <a16:creationId xmlns:a16="http://schemas.microsoft.com/office/drawing/2014/main" id="{A729BFA8-65A8-C549-8D8A-89373BE37DD1}"/>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8549" b="76938" l="4631" r="41677">
                          <a14:foregroundMark x1="19231" y1="26429" x2="19231" y2="26429"/>
                          <a14:foregroundMark x1="22692" y1="51071" x2="22692" y2="51071"/>
                          <a14:foregroundMark x1="26154" y1="69643" x2="26154" y2="69643"/>
                          <a14:foregroundMark x1="18077" y1="69643" x2="18077" y2="69643"/>
                          <a14:foregroundMark x1="33846" y1="50000" x2="33846" y2="50000"/>
                          <a14:foregroundMark x1="16154" y1="46786" x2="16154" y2="46786"/>
                          <a14:foregroundMark x1="21538" y1="46786" x2="21538" y2="46786"/>
                        </a14:backgroundRemoval>
                      </a14:imgEffect>
                    </a14:imgLayer>
                  </a14:imgProps>
                </a:ext>
              </a:extLst>
            </a:blip>
            <a:srcRect r="53692" b="14514"/>
            <a:stretch/>
          </p:blipFill>
          <p:spPr>
            <a:xfrm>
              <a:off x="3918070" y="3707955"/>
              <a:ext cx="411225" cy="817531"/>
            </a:xfrm>
            <a:prstGeom prst="rect">
              <a:avLst/>
            </a:prstGeom>
          </p:spPr>
        </p:pic>
        <p:pic>
          <p:nvPicPr>
            <p:cNvPr id="14" name="Picture 13">
              <a:extLst>
                <a:ext uri="{FF2B5EF4-FFF2-40B4-BE49-F238E27FC236}">
                  <a16:creationId xmlns:a16="http://schemas.microsoft.com/office/drawing/2014/main" id="{7E06D5CD-2DFF-0E43-997B-E2CCD4697CCB}"/>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8549" b="76938" l="4631" r="41677">
                          <a14:foregroundMark x1="19231" y1="26429" x2="19231" y2="26429"/>
                          <a14:foregroundMark x1="22692" y1="51071" x2="22692" y2="51071"/>
                          <a14:foregroundMark x1="26154" y1="69643" x2="26154" y2="69643"/>
                          <a14:foregroundMark x1="18077" y1="69643" x2="18077" y2="69643"/>
                          <a14:foregroundMark x1="33846" y1="50000" x2="33846" y2="50000"/>
                          <a14:foregroundMark x1="16154" y1="46786" x2="16154" y2="46786"/>
                          <a14:foregroundMark x1="21538" y1="46786" x2="21538" y2="46786"/>
                        </a14:backgroundRemoval>
                      </a14:imgEffect>
                    </a14:imgLayer>
                  </a14:imgProps>
                </a:ext>
              </a:extLst>
            </a:blip>
            <a:srcRect r="53692" b="14514"/>
            <a:stretch/>
          </p:blipFill>
          <p:spPr>
            <a:xfrm>
              <a:off x="4545958" y="3714876"/>
              <a:ext cx="411225" cy="817531"/>
            </a:xfrm>
            <a:prstGeom prst="rect">
              <a:avLst/>
            </a:prstGeom>
          </p:spPr>
        </p:pic>
        <p:pic>
          <p:nvPicPr>
            <p:cNvPr id="15" name="Picture 14">
              <a:extLst>
                <a:ext uri="{FF2B5EF4-FFF2-40B4-BE49-F238E27FC236}">
                  <a16:creationId xmlns:a16="http://schemas.microsoft.com/office/drawing/2014/main" id="{9CF03C54-E897-C041-AA2E-584DBC361305}"/>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8549" b="76938" l="4631" r="41677">
                          <a14:foregroundMark x1="19231" y1="26429" x2="19231" y2="26429"/>
                          <a14:foregroundMark x1="22692" y1="51071" x2="22692" y2="51071"/>
                          <a14:foregroundMark x1="26154" y1="69643" x2="26154" y2="69643"/>
                          <a14:foregroundMark x1="18077" y1="69643" x2="18077" y2="69643"/>
                          <a14:foregroundMark x1="33846" y1="50000" x2="33846" y2="50000"/>
                          <a14:foregroundMark x1="16154" y1="46786" x2="16154" y2="46786"/>
                          <a14:foregroundMark x1="21538" y1="46786" x2="21538" y2="46786"/>
                        </a14:backgroundRemoval>
                      </a14:imgEffect>
                    </a14:imgLayer>
                  </a14:imgProps>
                </a:ext>
              </a:extLst>
            </a:blip>
            <a:srcRect r="53692" b="14514"/>
            <a:stretch/>
          </p:blipFill>
          <p:spPr>
            <a:xfrm>
              <a:off x="5224011" y="3707955"/>
              <a:ext cx="411225" cy="817531"/>
            </a:xfrm>
            <a:prstGeom prst="rect">
              <a:avLst/>
            </a:prstGeom>
          </p:spPr>
        </p:pic>
      </p:grpSp>
      <p:grpSp>
        <p:nvGrpSpPr>
          <p:cNvPr id="3" name="Group 2">
            <a:extLst>
              <a:ext uri="{FF2B5EF4-FFF2-40B4-BE49-F238E27FC236}">
                <a16:creationId xmlns:a16="http://schemas.microsoft.com/office/drawing/2014/main" id="{75BA5C3B-F0D5-A343-B379-870F33ABCFAB}"/>
              </a:ext>
            </a:extLst>
          </p:cNvPr>
          <p:cNvGrpSpPr/>
          <p:nvPr/>
        </p:nvGrpSpPr>
        <p:grpSpPr>
          <a:xfrm>
            <a:off x="3349110" y="4564825"/>
            <a:ext cx="2334513" cy="821213"/>
            <a:chOff x="3349110" y="4564825"/>
            <a:chExt cx="2334513" cy="821213"/>
          </a:xfrm>
        </p:grpSpPr>
        <p:pic>
          <p:nvPicPr>
            <p:cNvPr id="16" name="Picture 15">
              <a:extLst>
                <a:ext uri="{FF2B5EF4-FFF2-40B4-BE49-F238E27FC236}">
                  <a16:creationId xmlns:a16="http://schemas.microsoft.com/office/drawing/2014/main" id="{E0F6F2A6-1139-CC45-A2F8-2FBB3CD7147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11634" b="80023" l="51370" r="88416">
                          <a14:foregroundMark x1="67308" y1="25000" x2="67308" y2="25000"/>
                        </a14:backgroundRemoval>
                      </a14:imgEffect>
                    </a14:imgLayer>
                  </a14:imgProps>
                </a:ext>
              </a:extLst>
            </a:blip>
            <a:srcRect l="46739" t="3085" r="6953" b="11429"/>
            <a:stretch/>
          </p:blipFill>
          <p:spPr>
            <a:xfrm>
              <a:off x="3349110" y="4564825"/>
              <a:ext cx="411225" cy="817531"/>
            </a:xfrm>
            <a:prstGeom prst="rect">
              <a:avLst/>
            </a:prstGeom>
          </p:spPr>
        </p:pic>
        <p:pic>
          <p:nvPicPr>
            <p:cNvPr id="17" name="Picture 16">
              <a:extLst>
                <a:ext uri="{FF2B5EF4-FFF2-40B4-BE49-F238E27FC236}">
                  <a16:creationId xmlns:a16="http://schemas.microsoft.com/office/drawing/2014/main" id="{F0334CB8-B02C-9F40-BBFC-48AE8859B680}"/>
                </a:ext>
              </a:extLst>
            </p:cNvPr>
            <p:cNvPicPr>
              <a:picLocks noChangeAspect="1"/>
            </p:cNvPicPr>
            <p:nvPr/>
          </p:nvPicPr>
          <p:blipFill rotWithShape="1">
            <a:blip r:embed="rId4">
              <a:extLst>
                <a:ext uri="{BEBA8EAE-BF5A-486C-A8C5-ECC9F3942E4B}">
                  <a14:imgProps xmlns:a14="http://schemas.microsoft.com/office/drawing/2010/main">
                    <a14:imgLayer r:embed="rId7">
                      <a14:imgEffect>
                        <a14:backgroundRemoval t="11634" b="80023" l="51370" r="88416">
                          <a14:foregroundMark x1="67308" y1="25000" x2="67308" y2="25000"/>
                        </a14:backgroundRemoval>
                      </a14:imgEffect>
                    </a14:imgLayer>
                  </a14:imgProps>
                </a:ext>
              </a:extLst>
            </a:blip>
            <a:srcRect l="46739" t="3085" r="6953" b="11429"/>
            <a:stretch/>
          </p:blipFill>
          <p:spPr>
            <a:xfrm>
              <a:off x="3976490" y="4564825"/>
              <a:ext cx="411225" cy="817531"/>
            </a:xfrm>
            <a:prstGeom prst="rect">
              <a:avLst/>
            </a:prstGeom>
          </p:spPr>
        </p:pic>
        <p:pic>
          <p:nvPicPr>
            <p:cNvPr id="21" name="Picture 20">
              <a:extLst>
                <a:ext uri="{FF2B5EF4-FFF2-40B4-BE49-F238E27FC236}">
                  <a16:creationId xmlns:a16="http://schemas.microsoft.com/office/drawing/2014/main" id="{C964700B-7681-8544-A70A-25293B29C947}"/>
                </a:ext>
              </a:extLst>
            </p:cNvPr>
            <p:cNvPicPr>
              <a:picLocks noChangeAspect="1"/>
            </p:cNvPicPr>
            <p:nvPr/>
          </p:nvPicPr>
          <p:blipFill rotWithShape="1">
            <a:blip r:embed="rId4">
              <a:extLst>
                <a:ext uri="{BEBA8EAE-BF5A-486C-A8C5-ECC9F3942E4B}">
                  <a14:imgProps xmlns:a14="http://schemas.microsoft.com/office/drawing/2010/main">
                    <a14:imgLayer r:embed="rId8">
                      <a14:imgEffect>
                        <a14:backgroundRemoval t="11634" b="80023" l="51370" r="88416">
                          <a14:foregroundMark x1="67308" y1="25000" x2="67308" y2="25000"/>
                        </a14:backgroundRemoval>
                      </a14:imgEffect>
                    </a14:imgLayer>
                  </a14:imgProps>
                </a:ext>
              </a:extLst>
            </a:blip>
            <a:srcRect l="46739" t="3085" r="6953" b="11429"/>
            <a:stretch/>
          </p:blipFill>
          <p:spPr>
            <a:xfrm>
              <a:off x="4605394" y="4564825"/>
              <a:ext cx="411225" cy="817531"/>
            </a:xfrm>
            <a:prstGeom prst="rect">
              <a:avLst/>
            </a:prstGeom>
          </p:spPr>
        </p:pic>
        <p:pic>
          <p:nvPicPr>
            <p:cNvPr id="22" name="Picture 21">
              <a:extLst>
                <a:ext uri="{FF2B5EF4-FFF2-40B4-BE49-F238E27FC236}">
                  <a16:creationId xmlns:a16="http://schemas.microsoft.com/office/drawing/2014/main" id="{1630D027-C9E1-DB44-B3B8-FBE8C8194899}"/>
                </a:ext>
              </a:extLst>
            </p:cNvPr>
            <p:cNvPicPr>
              <a:picLocks noChangeAspect="1"/>
            </p:cNvPicPr>
            <p:nvPr/>
          </p:nvPicPr>
          <p:blipFill rotWithShape="1">
            <a:blip r:embed="rId4">
              <a:extLst>
                <a:ext uri="{BEBA8EAE-BF5A-486C-A8C5-ECC9F3942E4B}">
                  <a14:imgProps xmlns:a14="http://schemas.microsoft.com/office/drawing/2010/main">
                    <a14:imgLayer r:embed="rId9">
                      <a14:imgEffect>
                        <a14:backgroundRemoval t="11634" b="80023" l="51370" r="88416">
                          <a14:foregroundMark x1="67308" y1="25000" x2="67308" y2="25000"/>
                        </a14:backgroundRemoval>
                      </a14:imgEffect>
                    </a14:imgLayer>
                  </a14:imgProps>
                </a:ext>
              </a:extLst>
            </a:blip>
            <a:srcRect l="46739" t="3085" r="6953" b="11429"/>
            <a:stretch/>
          </p:blipFill>
          <p:spPr>
            <a:xfrm>
              <a:off x="5272398" y="4568507"/>
              <a:ext cx="411225" cy="817531"/>
            </a:xfrm>
            <a:prstGeom prst="rect">
              <a:avLst/>
            </a:prstGeom>
          </p:spPr>
        </p:pic>
      </p:grpSp>
      <p:pic>
        <p:nvPicPr>
          <p:cNvPr id="24" name="Picture 23">
            <a:extLst>
              <a:ext uri="{FF2B5EF4-FFF2-40B4-BE49-F238E27FC236}">
                <a16:creationId xmlns:a16="http://schemas.microsoft.com/office/drawing/2014/main" id="{D7612486-8697-8047-8253-EF58A01FCB90}"/>
              </a:ext>
            </a:extLst>
          </p:cNvPr>
          <p:cNvPicPr>
            <a:picLocks noChangeAspect="1"/>
          </p:cNvPicPr>
          <p:nvPr/>
        </p:nvPicPr>
        <p:blipFill>
          <a:blip r:embed="rId10"/>
          <a:stretch>
            <a:fillRect/>
          </a:stretch>
        </p:blipFill>
        <p:spPr>
          <a:xfrm>
            <a:off x="1718478" y="-1686375"/>
            <a:ext cx="4083713" cy="1383925"/>
          </a:xfrm>
          <a:prstGeom prst="rect">
            <a:avLst/>
          </a:prstGeom>
        </p:spPr>
      </p:pic>
      <p:sp>
        <p:nvSpPr>
          <p:cNvPr id="30" name="Content Placeholder 2">
            <a:extLst>
              <a:ext uri="{FF2B5EF4-FFF2-40B4-BE49-F238E27FC236}">
                <a16:creationId xmlns:a16="http://schemas.microsoft.com/office/drawing/2014/main" id="{BB414F18-0CC3-E446-B14A-7C47318DBEA8}"/>
              </a:ext>
            </a:extLst>
          </p:cNvPr>
          <p:cNvSpPr>
            <a:spLocks noGrp="1"/>
          </p:cNvSpPr>
          <p:nvPr>
            <p:ph idx="1"/>
          </p:nvPr>
        </p:nvSpPr>
        <p:spPr>
          <a:xfrm>
            <a:off x="7631930" y="1182765"/>
            <a:ext cx="3777916" cy="630642"/>
          </a:xfrm>
        </p:spPr>
        <p:txBody>
          <a:bodyPr>
            <a:normAutofit fontScale="40000" lnSpcReduction="20000"/>
          </a:bodyPr>
          <a:lstStyle/>
          <a:p>
            <a:pPr marL="0" indent="0">
              <a:buNone/>
            </a:pPr>
            <a:endParaRPr lang="en-US" sz="3600" b="1" dirty="0"/>
          </a:p>
          <a:p>
            <a:pPr marL="0" indent="0" algn="ctr">
              <a:buNone/>
            </a:pPr>
            <a:r>
              <a:rPr lang="en-US" sz="4800" dirty="0"/>
              <a:t>N=10</a:t>
            </a:r>
          </a:p>
        </p:txBody>
      </p:sp>
      <p:sp>
        <p:nvSpPr>
          <p:cNvPr id="44" name="Content Placeholder 2">
            <a:extLst>
              <a:ext uri="{FF2B5EF4-FFF2-40B4-BE49-F238E27FC236}">
                <a16:creationId xmlns:a16="http://schemas.microsoft.com/office/drawing/2014/main" id="{BDD1E9BD-649F-9B4A-8B39-366258EE0E12}"/>
              </a:ext>
            </a:extLst>
          </p:cNvPr>
          <p:cNvSpPr txBox="1">
            <a:spLocks/>
          </p:cNvSpPr>
          <p:nvPr/>
        </p:nvSpPr>
        <p:spPr>
          <a:xfrm>
            <a:off x="1437369" y="3801399"/>
            <a:ext cx="987291" cy="630642"/>
          </a:xfrm>
          <a:prstGeom prst="rect">
            <a:avLst/>
          </a:prstGeom>
        </p:spPr>
        <p:txBody>
          <a:bodyPr vert="horz" lIns="91440" tIns="45720" rIns="91440" bIns="45720" rtlCol="0">
            <a:normAutofit fontScale="4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3600" b="1" dirty="0"/>
          </a:p>
          <a:p>
            <a:pPr marL="0" indent="0" algn="ctr">
              <a:buFont typeface="Arial" panose="020B0604020202020204" pitchFamily="34" charset="0"/>
              <a:buNone/>
            </a:pPr>
            <a:r>
              <a:rPr lang="en-US" sz="4800" dirty="0"/>
              <a:t>N=5</a:t>
            </a:r>
          </a:p>
        </p:txBody>
      </p:sp>
      <p:sp>
        <p:nvSpPr>
          <p:cNvPr id="45" name="Content Placeholder 2">
            <a:extLst>
              <a:ext uri="{FF2B5EF4-FFF2-40B4-BE49-F238E27FC236}">
                <a16:creationId xmlns:a16="http://schemas.microsoft.com/office/drawing/2014/main" id="{FDD7FC79-4455-5D48-8C6B-8A978F100AE0}"/>
              </a:ext>
            </a:extLst>
          </p:cNvPr>
          <p:cNvSpPr txBox="1">
            <a:spLocks/>
          </p:cNvSpPr>
          <p:nvPr/>
        </p:nvSpPr>
        <p:spPr>
          <a:xfrm>
            <a:off x="1447343" y="4658269"/>
            <a:ext cx="987291" cy="630642"/>
          </a:xfrm>
          <a:prstGeom prst="rect">
            <a:avLst/>
          </a:prstGeom>
        </p:spPr>
        <p:txBody>
          <a:bodyPr vert="horz" lIns="91440" tIns="45720" rIns="91440" bIns="45720" rtlCol="0">
            <a:normAutofit fontScale="4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3600" b="1" dirty="0"/>
          </a:p>
          <a:p>
            <a:pPr marL="0" indent="0" algn="ctr">
              <a:buFont typeface="Arial" panose="020B0604020202020204" pitchFamily="34" charset="0"/>
              <a:buNone/>
            </a:pPr>
            <a:r>
              <a:rPr lang="en-US" sz="4800" dirty="0"/>
              <a:t>N=5</a:t>
            </a:r>
          </a:p>
        </p:txBody>
      </p:sp>
      <p:pic>
        <p:nvPicPr>
          <p:cNvPr id="6" name="Picture 5">
            <a:extLst>
              <a:ext uri="{FF2B5EF4-FFF2-40B4-BE49-F238E27FC236}">
                <a16:creationId xmlns:a16="http://schemas.microsoft.com/office/drawing/2014/main" id="{1DE34843-B720-8A40-868B-23CAFB15C01C}"/>
              </a:ext>
            </a:extLst>
          </p:cNvPr>
          <p:cNvPicPr>
            <a:picLocks noChangeAspect="1"/>
          </p:cNvPicPr>
          <p:nvPr/>
        </p:nvPicPr>
        <p:blipFill>
          <a:blip r:embed="rId11"/>
          <a:stretch>
            <a:fillRect/>
          </a:stretch>
        </p:blipFill>
        <p:spPr>
          <a:xfrm>
            <a:off x="1501758" y="2000250"/>
            <a:ext cx="4181865" cy="1432676"/>
          </a:xfrm>
          <a:prstGeom prst="rect">
            <a:avLst/>
          </a:prstGeom>
        </p:spPr>
      </p:pic>
      <p:pic>
        <p:nvPicPr>
          <p:cNvPr id="27" name="Picture 26">
            <a:extLst>
              <a:ext uri="{FF2B5EF4-FFF2-40B4-BE49-F238E27FC236}">
                <a16:creationId xmlns:a16="http://schemas.microsoft.com/office/drawing/2014/main" id="{8C853343-6D00-6C41-A407-81DA92DD98D0}"/>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8549" b="76938" l="4631" r="41677">
                        <a14:foregroundMark x1="19231" y1="26429" x2="19231" y2="26429"/>
                        <a14:foregroundMark x1="22692" y1="51071" x2="22692" y2="51071"/>
                        <a14:foregroundMark x1="26154" y1="69643" x2="26154" y2="69643"/>
                        <a14:foregroundMark x1="18077" y1="69643" x2="18077" y2="69643"/>
                        <a14:foregroundMark x1="33846" y1="50000" x2="33846" y2="50000"/>
                        <a14:foregroundMark x1="16154" y1="46786" x2="16154" y2="46786"/>
                        <a14:foregroundMark x1="21538" y1="46786" x2="21538" y2="46786"/>
                      </a14:backgroundRemoval>
                    </a14:imgEffect>
                  </a14:imgLayer>
                </a14:imgProps>
              </a:ext>
            </a:extLst>
          </a:blip>
          <a:srcRect r="53692" b="14514"/>
          <a:stretch/>
        </p:blipFill>
        <p:spPr>
          <a:xfrm>
            <a:off x="10404655" y="4166087"/>
            <a:ext cx="417757" cy="830518"/>
          </a:xfrm>
          <a:prstGeom prst="rect">
            <a:avLst/>
          </a:prstGeom>
        </p:spPr>
      </p:pic>
      <p:pic>
        <p:nvPicPr>
          <p:cNvPr id="34" name="Picture 33">
            <a:extLst>
              <a:ext uri="{FF2B5EF4-FFF2-40B4-BE49-F238E27FC236}">
                <a16:creationId xmlns:a16="http://schemas.microsoft.com/office/drawing/2014/main" id="{2B703766-9A89-BE42-BB2C-B06F6341A986}"/>
              </a:ext>
            </a:extLst>
          </p:cNvPr>
          <p:cNvPicPr>
            <a:picLocks noChangeAspect="1"/>
          </p:cNvPicPr>
          <p:nvPr/>
        </p:nvPicPr>
        <p:blipFill rotWithShape="1">
          <a:blip r:embed="rId4">
            <a:extLst>
              <a:ext uri="{BEBA8EAE-BF5A-486C-A8C5-ECC9F3942E4B}">
                <a14:imgProps xmlns:a14="http://schemas.microsoft.com/office/drawing/2010/main">
                  <a14:imgLayer r:embed="rId12">
                    <a14:imgEffect>
                      <a14:backgroundRemoval t="11634" b="80023" l="51370" r="88416">
                        <a14:foregroundMark x1="67308" y1="25000" x2="67308" y2="25000"/>
                      </a14:backgroundRemoval>
                    </a14:imgEffect>
                  </a14:imgLayer>
                </a14:imgProps>
              </a:ext>
            </a:extLst>
          </a:blip>
          <a:srcRect l="46739" t="3085" r="6953" b="11429"/>
          <a:stretch/>
        </p:blipFill>
        <p:spPr>
          <a:xfrm flipH="1">
            <a:off x="8252834" y="4186696"/>
            <a:ext cx="412886" cy="820833"/>
          </a:xfrm>
          <a:prstGeom prst="rect">
            <a:avLst/>
          </a:prstGeom>
        </p:spPr>
      </p:pic>
    </p:spTree>
    <p:extLst>
      <p:ext uri="{BB962C8B-B14F-4D97-AF65-F5344CB8AC3E}">
        <p14:creationId xmlns:p14="http://schemas.microsoft.com/office/powerpoint/2010/main" val="1059403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8"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p:tgtEl>
                                          <p:spTgt spid="3"/>
                                        </p:tgtEl>
                                        <p:attrNameLst>
                                          <p:attrName>ppt_x</p:attrName>
                                        </p:attrNameLst>
                                      </p:cBhvr>
                                      <p:tavLst>
                                        <p:tav tm="0">
                                          <p:val>
                                            <p:strVal val="#ppt_x-#ppt_w*1.125000"/>
                                          </p:val>
                                        </p:tav>
                                        <p:tav tm="100000">
                                          <p:val>
                                            <p:strVal val="#ppt_x"/>
                                          </p:val>
                                        </p:tav>
                                      </p:tavLst>
                                    </p:anim>
                                    <p:animEffect transition="in" filter="wipe(right)">
                                      <p:cBhvr>
                                        <p:cTn id="1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7" name="Picture 96">
            <a:extLst>
              <a:ext uri="{FF2B5EF4-FFF2-40B4-BE49-F238E27FC236}">
                <a16:creationId xmlns:a16="http://schemas.microsoft.com/office/drawing/2014/main" id="{8DF955EE-44F9-6045-A32F-D0A77EE99371}"/>
              </a:ext>
            </a:extLst>
          </p:cNvPr>
          <p:cNvPicPr>
            <a:picLocks noChangeAspect="1"/>
          </p:cNvPicPr>
          <p:nvPr/>
        </p:nvPicPr>
        <p:blipFill>
          <a:blip r:embed="rId3"/>
          <a:stretch>
            <a:fillRect/>
          </a:stretch>
        </p:blipFill>
        <p:spPr>
          <a:xfrm>
            <a:off x="6685995" y="1269789"/>
            <a:ext cx="5398618" cy="3593937"/>
          </a:xfrm>
          <a:prstGeom prst="rect">
            <a:avLst/>
          </a:prstGeom>
        </p:spPr>
      </p:pic>
      <p:sp>
        <p:nvSpPr>
          <p:cNvPr id="2" name="Title 1">
            <a:extLst>
              <a:ext uri="{FF2B5EF4-FFF2-40B4-BE49-F238E27FC236}">
                <a16:creationId xmlns:a16="http://schemas.microsoft.com/office/drawing/2014/main" id="{1E3848FB-82AE-EE45-8171-BD12C477C29C}"/>
              </a:ext>
            </a:extLst>
          </p:cNvPr>
          <p:cNvSpPr>
            <a:spLocks noGrp="1"/>
          </p:cNvSpPr>
          <p:nvPr>
            <p:ph type="title"/>
          </p:nvPr>
        </p:nvSpPr>
        <p:spPr/>
        <p:txBody>
          <a:bodyPr/>
          <a:lstStyle/>
          <a:p>
            <a:r>
              <a:rPr lang="en-US" dirty="0"/>
              <a:t>Determining the effective sample size, N</a:t>
            </a:r>
          </a:p>
        </p:txBody>
      </p:sp>
      <p:sp>
        <p:nvSpPr>
          <p:cNvPr id="17" name="Content Placeholder 2">
            <a:extLst>
              <a:ext uri="{FF2B5EF4-FFF2-40B4-BE49-F238E27FC236}">
                <a16:creationId xmlns:a16="http://schemas.microsoft.com/office/drawing/2014/main" id="{8DAFF789-9374-3140-93F8-F14182574EDE}"/>
              </a:ext>
            </a:extLst>
          </p:cNvPr>
          <p:cNvSpPr txBox="1">
            <a:spLocks/>
          </p:cNvSpPr>
          <p:nvPr/>
        </p:nvSpPr>
        <p:spPr>
          <a:xfrm>
            <a:off x="877119" y="1732793"/>
            <a:ext cx="5123688" cy="46297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b="1" dirty="0">
                <a:latin typeface="Helvetica" pitchFamily="2" charset="0"/>
              </a:rPr>
              <a:t>Intraclass correlation (ICC)</a:t>
            </a:r>
            <a:endParaRPr lang="en-US" sz="2400" dirty="0">
              <a:latin typeface="Helvetica" pitchFamily="2" charset="0"/>
            </a:endParaRPr>
          </a:p>
        </p:txBody>
      </p:sp>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8B367063-24D4-704A-BD21-9DE4F2AC35CA}"/>
                  </a:ext>
                </a:extLst>
              </p:cNvPr>
              <p:cNvSpPr txBox="1"/>
              <p:nvPr/>
            </p:nvSpPr>
            <p:spPr>
              <a:xfrm>
                <a:off x="10638581" y="2966603"/>
                <a:ext cx="1175457" cy="338554"/>
              </a:xfrm>
              <a:prstGeom prst="rect">
                <a:avLst/>
              </a:prstGeom>
              <a:noFill/>
            </p:spPr>
            <p:txBody>
              <a:bodyPr wrap="square" rtlCol="0">
                <a:spAutoFit/>
              </a:bodyPr>
              <a:lstStyle/>
              <a:p>
                <a14:m>
                  <m:oMath xmlns:m="http://schemas.openxmlformats.org/officeDocument/2006/math">
                    <m:r>
                      <a:rPr lang="en-US" sz="1600" i="1" smtClean="0">
                        <a:solidFill>
                          <a:schemeClr val="accent1"/>
                        </a:solidFill>
                        <a:latin typeface="Cambria Math" panose="02040503050406030204" pitchFamily="18" charset="0"/>
                        <a:ea typeface="Cambria Math" panose="02040503050406030204" pitchFamily="18" charset="0"/>
                      </a:rPr>
                      <m:t>𝜎</m:t>
                    </m:r>
                  </m:oMath>
                </a14:m>
                <a:r>
                  <a:rPr lang="en-US" sz="1600" baseline="30000" dirty="0">
                    <a:solidFill>
                      <a:schemeClr val="accent1"/>
                    </a:solidFill>
                    <a:latin typeface="Helvetica" pitchFamily="2" charset="0"/>
                  </a:rPr>
                  <a:t>2</a:t>
                </a:r>
                <a:r>
                  <a:rPr lang="en-US" sz="1600" dirty="0">
                    <a:solidFill>
                      <a:schemeClr val="accent1"/>
                    </a:solidFill>
                    <a:latin typeface="Helvetica" pitchFamily="2" charset="0"/>
                  </a:rPr>
                  <a:t>= 2.09</a:t>
                </a:r>
              </a:p>
            </p:txBody>
          </p:sp>
        </mc:Choice>
        <mc:Fallback xmlns="">
          <p:sp>
            <p:nvSpPr>
              <p:cNvPr id="32" name="TextBox 31">
                <a:extLst>
                  <a:ext uri="{FF2B5EF4-FFF2-40B4-BE49-F238E27FC236}">
                    <a16:creationId xmlns:a16="http://schemas.microsoft.com/office/drawing/2014/main" id="{8B367063-24D4-704A-BD21-9DE4F2AC35CA}"/>
                  </a:ext>
                </a:extLst>
              </p:cNvPr>
              <p:cNvSpPr txBox="1">
                <a:spLocks noRot="1" noChangeAspect="1" noMove="1" noResize="1" noEditPoints="1" noAdjustHandles="1" noChangeArrowheads="1" noChangeShapeType="1" noTextEdit="1"/>
              </p:cNvSpPr>
              <p:nvPr/>
            </p:nvSpPr>
            <p:spPr>
              <a:xfrm>
                <a:off x="10638581" y="2966603"/>
                <a:ext cx="1175457" cy="338554"/>
              </a:xfrm>
              <a:prstGeom prst="rect">
                <a:avLst/>
              </a:prstGeom>
              <a:blipFill>
                <a:blip r:embed="rId4"/>
                <a:stretch>
                  <a:fillRect t="-3704" b="-18519"/>
                </a:stretch>
              </a:blipFill>
            </p:spPr>
            <p:txBody>
              <a:bodyPr/>
              <a:lstStyle/>
              <a:p>
                <a:r>
                  <a:rPr lang="en-US">
                    <a:noFill/>
                  </a:rPr>
                  <a:t> </a:t>
                </a:r>
              </a:p>
            </p:txBody>
          </p:sp>
        </mc:Fallback>
      </mc:AlternateContent>
      <p:sp>
        <p:nvSpPr>
          <p:cNvPr id="34" name="TextBox 33">
            <a:extLst>
              <a:ext uri="{FF2B5EF4-FFF2-40B4-BE49-F238E27FC236}">
                <a16:creationId xmlns:a16="http://schemas.microsoft.com/office/drawing/2014/main" id="{32BC0604-D0A4-0F4D-8503-172DCA9B7902}"/>
              </a:ext>
            </a:extLst>
          </p:cNvPr>
          <p:cNvSpPr txBox="1"/>
          <p:nvPr/>
        </p:nvSpPr>
        <p:spPr>
          <a:xfrm>
            <a:off x="10211234" y="2718041"/>
            <a:ext cx="1561240" cy="338554"/>
          </a:xfrm>
          <a:prstGeom prst="rect">
            <a:avLst/>
          </a:prstGeom>
          <a:noFill/>
        </p:spPr>
        <p:txBody>
          <a:bodyPr wrap="square" rtlCol="0">
            <a:spAutoFit/>
          </a:bodyPr>
          <a:lstStyle/>
          <a:p>
            <a:r>
              <a:rPr lang="en-US" sz="1600" dirty="0">
                <a:solidFill>
                  <a:schemeClr val="accent1"/>
                </a:solidFill>
                <a:latin typeface="Helvetica" pitchFamily="2" charset="0"/>
              </a:rPr>
              <a:t>Within group</a:t>
            </a:r>
          </a:p>
        </p:txBody>
      </p:sp>
      <p:grpSp>
        <p:nvGrpSpPr>
          <p:cNvPr id="3" name="Group 2">
            <a:extLst>
              <a:ext uri="{FF2B5EF4-FFF2-40B4-BE49-F238E27FC236}">
                <a16:creationId xmlns:a16="http://schemas.microsoft.com/office/drawing/2014/main" id="{B96EA530-3C94-9345-97A3-6564ED2C7302}"/>
              </a:ext>
            </a:extLst>
          </p:cNvPr>
          <p:cNvGrpSpPr/>
          <p:nvPr/>
        </p:nvGrpSpPr>
        <p:grpSpPr>
          <a:xfrm>
            <a:off x="909011" y="3950100"/>
            <a:ext cx="5363718" cy="2433115"/>
            <a:chOff x="909011" y="3950100"/>
            <a:chExt cx="5363718" cy="2433115"/>
          </a:xfrm>
        </p:grpSpPr>
        <p:sp>
          <p:nvSpPr>
            <p:cNvPr id="81" name="Content Placeholder 2">
              <a:extLst>
                <a:ext uri="{FF2B5EF4-FFF2-40B4-BE49-F238E27FC236}">
                  <a16:creationId xmlns:a16="http://schemas.microsoft.com/office/drawing/2014/main" id="{398F641E-9364-AE4D-9BB2-535A81E4AE48}"/>
                </a:ext>
              </a:extLst>
            </p:cNvPr>
            <p:cNvSpPr txBox="1">
              <a:spLocks/>
            </p:cNvSpPr>
            <p:nvPr/>
          </p:nvSpPr>
          <p:spPr>
            <a:xfrm>
              <a:off x="909011" y="3950100"/>
              <a:ext cx="5363718" cy="2433115"/>
            </a:xfrm>
            <a:prstGeom prst="rect">
              <a:avLst/>
            </a:prstGeom>
            <a:solidFill>
              <a:schemeClr val="bg1">
                <a:lumMod val="95000"/>
              </a:schemeClr>
            </a:solidFill>
          </p:spPr>
          <p:txBody>
            <a:bodyPr vert="horz" lIns="274320" tIns="274320" rIns="27432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sym typeface="Wingdings" pitchFamily="2" charset="2"/>
              </a:endParaRPr>
            </a:p>
            <a:p>
              <a:pPr marL="0" indent="0">
                <a:buNone/>
              </a:pPr>
              <a:endParaRPr lang="en-US" dirty="0">
                <a:sym typeface="Wingdings" pitchFamily="2" charset="2"/>
              </a:endParaRPr>
            </a:p>
            <a:p>
              <a:pPr marL="0" indent="0">
                <a:buNone/>
              </a:pPr>
              <a:endParaRPr lang="en-US" dirty="0">
                <a:sym typeface="Wingdings" pitchFamily="2" charset="2"/>
              </a:endParaRPr>
            </a:p>
            <a:p>
              <a:pPr marL="0" indent="0">
                <a:buNone/>
              </a:pPr>
              <a:endParaRPr lang="en-US" dirty="0"/>
            </a:p>
            <a:p>
              <a:pPr marL="0" indent="0">
                <a:buNone/>
              </a:pPr>
              <a:endParaRPr lang="en-US" dirty="0"/>
            </a:p>
          </p:txBody>
        </p:sp>
        <p:sp>
          <p:nvSpPr>
            <p:cNvPr id="59" name="Rectangle 58">
              <a:extLst>
                <a:ext uri="{FF2B5EF4-FFF2-40B4-BE49-F238E27FC236}">
                  <a16:creationId xmlns:a16="http://schemas.microsoft.com/office/drawing/2014/main" id="{C32367DA-5766-2441-9453-AAAA91252BC3}"/>
                </a:ext>
              </a:extLst>
            </p:cNvPr>
            <p:cNvSpPr/>
            <p:nvPr/>
          </p:nvSpPr>
          <p:spPr>
            <a:xfrm>
              <a:off x="1077396" y="4217395"/>
              <a:ext cx="3897221" cy="646331"/>
            </a:xfrm>
            <a:prstGeom prst="rect">
              <a:avLst/>
            </a:prstGeom>
          </p:spPr>
          <p:txBody>
            <a:bodyPr wrap="none">
              <a:spAutoFit/>
            </a:bodyPr>
            <a:lstStyle/>
            <a:p>
              <a:r>
                <a:rPr lang="en-US" b="1" dirty="0">
                  <a:solidFill>
                    <a:srgbClr val="111111"/>
                  </a:solidFill>
                </a:rPr>
                <a:t>design effect  </a:t>
              </a:r>
              <a:r>
                <a:rPr lang="en-US" dirty="0">
                  <a:solidFill>
                    <a:srgbClr val="111111"/>
                  </a:solidFill>
                </a:rPr>
                <a:t>= 1 + (</a:t>
              </a:r>
              <a:r>
                <a:rPr lang="en-US" i="1" dirty="0">
                  <a:solidFill>
                    <a:srgbClr val="111111"/>
                  </a:solidFill>
                </a:rPr>
                <a:t>n </a:t>
              </a:r>
              <a:r>
                <a:rPr lang="en-US" dirty="0">
                  <a:solidFill>
                    <a:srgbClr val="111111"/>
                  </a:solidFill>
                </a:rPr>
                <a:t>− 1) × ICC</a:t>
              </a:r>
              <a:r>
                <a:rPr lang="el-GR" dirty="0">
                  <a:solidFill>
                    <a:srgbClr val="111111"/>
                  </a:solidFill>
                </a:rPr>
                <a:t> </a:t>
              </a:r>
              <a:endParaRPr lang="en-US" dirty="0">
                <a:solidFill>
                  <a:srgbClr val="111111"/>
                </a:solidFill>
              </a:endParaRPr>
            </a:p>
            <a:p>
              <a:r>
                <a:rPr lang="en-US" dirty="0">
                  <a:solidFill>
                    <a:srgbClr val="111111"/>
                  </a:solidFill>
                </a:rPr>
                <a:t>	        = </a:t>
              </a:r>
              <a:r>
                <a:rPr lang="el-GR" dirty="0">
                  <a:solidFill>
                    <a:srgbClr val="111111"/>
                  </a:solidFill>
                </a:rPr>
                <a:t>1 + </a:t>
              </a:r>
              <a:r>
                <a:rPr lang="en-US" dirty="0">
                  <a:solidFill>
                    <a:srgbClr val="111111"/>
                  </a:solidFill>
                </a:rPr>
                <a:t>(5 − 1) </a:t>
              </a:r>
              <a:r>
                <a:rPr lang="el-GR" dirty="0">
                  <a:solidFill>
                    <a:srgbClr val="111111"/>
                  </a:solidFill>
                </a:rPr>
                <a:t>× 0.</a:t>
              </a:r>
              <a:r>
                <a:rPr lang="en-US" dirty="0">
                  <a:solidFill>
                    <a:srgbClr val="111111"/>
                  </a:solidFill>
                </a:rPr>
                <a:t>97</a:t>
              </a:r>
              <a:r>
                <a:rPr lang="el-GR" dirty="0">
                  <a:solidFill>
                    <a:srgbClr val="111111"/>
                  </a:solidFill>
                </a:rPr>
                <a:t> = </a:t>
              </a:r>
              <a:r>
                <a:rPr lang="en-US" b="1" dirty="0">
                  <a:solidFill>
                    <a:srgbClr val="111111"/>
                  </a:solidFill>
                </a:rPr>
                <a:t>4.93</a:t>
              </a:r>
              <a:endParaRPr lang="el-GR" b="1" dirty="0"/>
            </a:p>
          </p:txBody>
        </p:sp>
      </p:grpSp>
      <p:sp>
        <p:nvSpPr>
          <p:cNvPr id="62" name="Rectangle 61">
            <a:extLst>
              <a:ext uri="{FF2B5EF4-FFF2-40B4-BE49-F238E27FC236}">
                <a16:creationId xmlns:a16="http://schemas.microsoft.com/office/drawing/2014/main" id="{569E847C-484E-2144-9813-821F7A307FB1}"/>
              </a:ext>
            </a:extLst>
          </p:cNvPr>
          <p:cNvSpPr/>
          <p:nvPr/>
        </p:nvSpPr>
        <p:spPr>
          <a:xfrm>
            <a:off x="4684344" y="3305266"/>
            <a:ext cx="1080920" cy="430887"/>
          </a:xfrm>
          <a:prstGeom prst="rect">
            <a:avLst/>
          </a:prstGeom>
        </p:spPr>
        <p:txBody>
          <a:bodyPr wrap="square">
            <a:spAutoFit/>
          </a:bodyPr>
          <a:lstStyle/>
          <a:p>
            <a:r>
              <a:rPr lang="en-US" sz="2200" dirty="0">
                <a:solidFill>
                  <a:srgbClr val="111111"/>
                </a:solidFill>
              </a:rPr>
              <a:t>=    </a:t>
            </a:r>
            <a:r>
              <a:rPr lang="en-US" sz="2200" b="1" dirty="0">
                <a:solidFill>
                  <a:srgbClr val="111111"/>
                </a:solidFill>
              </a:rPr>
              <a:t>0.98</a:t>
            </a:r>
            <a:endParaRPr lang="el-GR" sz="2200" b="1" dirty="0"/>
          </a:p>
        </p:txBody>
      </p:sp>
      <p:grpSp>
        <p:nvGrpSpPr>
          <p:cNvPr id="4" name="Group 3">
            <a:extLst>
              <a:ext uri="{FF2B5EF4-FFF2-40B4-BE49-F238E27FC236}">
                <a16:creationId xmlns:a16="http://schemas.microsoft.com/office/drawing/2014/main" id="{359E3CF1-9786-7C45-91F0-AACB642E9666}"/>
              </a:ext>
            </a:extLst>
          </p:cNvPr>
          <p:cNvGrpSpPr/>
          <p:nvPr/>
        </p:nvGrpSpPr>
        <p:grpSpPr>
          <a:xfrm>
            <a:off x="1677868" y="5360184"/>
            <a:ext cx="4312074" cy="779771"/>
            <a:chOff x="1677868" y="5360184"/>
            <a:chExt cx="4312074" cy="779771"/>
          </a:xfrm>
        </p:grpSpPr>
        <p:sp>
          <p:nvSpPr>
            <p:cNvPr id="63" name="Rectangle 62">
              <a:extLst>
                <a:ext uri="{FF2B5EF4-FFF2-40B4-BE49-F238E27FC236}">
                  <a16:creationId xmlns:a16="http://schemas.microsoft.com/office/drawing/2014/main" id="{5AF2323F-8AC6-6645-8B89-0A94323A12D3}"/>
                </a:ext>
              </a:extLst>
            </p:cNvPr>
            <p:cNvSpPr/>
            <p:nvPr/>
          </p:nvSpPr>
          <p:spPr>
            <a:xfrm>
              <a:off x="3230766" y="5360184"/>
              <a:ext cx="794405" cy="369332"/>
            </a:xfrm>
            <a:prstGeom prst="rect">
              <a:avLst/>
            </a:prstGeom>
          </p:spPr>
          <p:txBody>
            <a:bodyPr wrap="square">
              <a:spAutoFit/>
            </a:bodyPr>
            <a:lstStyle/>
            <a:p>
              <a:r>
                <a:rPr lang="en-US" i="1" dirty="0">
                  <a:solidFill>
                    <a:srgbClr val="111111"/>
                  </a:solidFill>
                </a:rPr>
                <a:t>N </a:t>
              </a:r>
              <a:r>
                <a:rPr lang="en-US" dirty="0">
                  <a:solidFill>
                    <a:srgbClr val="111111"/>
                  </a:solidFill>
                </a:rPr>
                <a:t>× </a:t>
              </a:r>
              <a:r>
                <a:rPr lang="en-US" i="1" dirty="0">
                  <a:solidFill>
                    <a:srgbClr val="111111"/>
                  </a:solidFill>
                </a:rPr>
                <a:t>n</a:t>
              </a:r>
              <a:endParaRPr lang="en-US" dirty="0"/>
            </a:p>
          </p:txBody>
        </p:sp>
        <p:cxnSp>
          <p:nvCxnSpPr>
            <p:cNvPr id="66" name="Straight Connector 65">
              <a:extLst>
                <a:ext uri="{FF2B5EF4-FFF2-40B4-BE49-F238E27FC236}">
                  <a16:creationId xmlns:a16="http://schemas.microsoft.com/office/drawing/2014/main" id="{E3DD034F-52C8-4B4F-AEFE-34E52CE4EB7B}"/>
                </a:ext>
              </a:extLst>
            </p:cNvPr>
            <p:cNvCxnSpPr>
              <a:cxnSpLocks/>
            </p:cNvCxnSpPr>
            <p:nvPr/>
          </p:nvCxnSpPr>
          <p:spPr>
            <a:xfrm>
              <a:off x="2889390" y="5722014"/>
              <a:ext cx="1318661" cy="0"/>
            </a:xfrm>
            <a:prstGeom prst="line">
              <a:avLst/>
            </a:prstGeom>
          </p:spPr>
          <p:style>
            <a:lnRef idx="1">
              <a:schemeClr val="dk1"/>
            </a:lnRef>
            <a:fillRef idx="0">
              <a:schemeClr val="dk1"/>
            </a:fillRef>
            <a:effectRef idx="0">
              <a:schemeClr val="dk1"/>
            </a:effectRef>
            <a:fontRef idx="minor">
              <a:schemeClr val="tx1"/>
            </a:fontRef>
          </p:style>
        </p:cxnSp>
        <p:sp>
          <p:nvSpPr>
            <p:cNvPr id="68" name="Rectangle 67">
              <a:extLst>
                <a:ext uri="{FF2B5EF4-FFF2-40B4-BE49-F238E27FC236}">
                  <a16:creationId xmlns:a16="http://schemas.microsoft.com/office/drawing/2014/main" id="{43CA36FC-B8D3-0046-B923-3CDA0E323784}"/>
                </a:ext>
              </a:extLst>
            </p:cNvPr>
            <p:cNvSpPr/>
            <p:nvPr/>
          </p:nvSpPr>
          <p:spPr>
            <a:xfrm>
              <a:off x="2829547" y="5770623"/>
              <a:ext cx="1513257" cy="369332"/>
            </a:xfrm>
            <a:prstGeom prst="rect">
              <a:avLst/>
            </a:prstGeom>
          </p:spPr>
          <p:txBody>
            <a:bodyPr wrap="square">
              <a:spAutoFit/>
            </a:bodyPr>
            <a:lstStyle/>
            <a:p>
              <a:r>
                <a:rPr lang="en-US" dirty="0">
                  <a:solidFill>
                    <a:srgbClr val="111111"/>
                  </a:solidFill>
                </a:rPr>
                <a:t>design effect</a:t>
              </a:r>
              <a:endParaRPr lang="en-US" dirty="0"/>
            </a:p>
          </p:txBody>
        </p:sp>
        <p:sp>
          <p:nvSpPr>
            <p:cNvPr id="72" name="Rectangle 71">
              <a:extLst>
                <a:ext uri="{FF2B5EF4-FFF2-40B4-BE49-F238E27FC236}">
                  <a16:creationId xmlns:a16="http://schemas.microsoft.com/office/drawing/2014/main" id="{7B8CAF9C-36DC-EE47-B345-EF49C4017447}"/>
                </a:ext>
              </a:extLst>
            </p:cNvPr>
            <p:cNvSpPr/>
            <p:nvPr/>
          </p:nvSpPr>
          <p:spPr>
            <a:xfrm>
              <a:off x="4200995" y="5371595"/>
              <a:ext cx="895585" cy="369332"/>
            </a:xfrm>
            <a:prstGeom prst="rect">
              <a:avLst/>
            </a:prstGeom>
          </p:spPr>
          <p:txBody>
            <a:bodyPr wrap="square">
              <a:spAutoFit/>
            </a:bodyPr>
            <a:lstStyle/>
            <a:p>
              <a:r>
                <a:rPr lang="en-US" dirty="0">
                  <a:solidFill>
                    <a:srgbClr val="111111"/>
                  </a:solidFill>
                </a:rPr>
                <a:t>=  2 x 5</a:t>
              </a:r>
              <a:endParaRPr lang="el-GR" b="1" dirty="0"/>
            </a:p>
          </p:txBody>
        </p:sp>
        <p:cxnSp>
          <p:nvCxnSpPr>
            <p:cNvPr id="73" name="Straight Connector 72">
              <a:extLst>
                <a:ext uri="{FF2B5EF4-FFF2-40B4-BE49-F238E27FC236}">
                  <a16:creationId xmlns:a16="http://schemas.microsoft.com/office/drawing/2014/main" id="{BB29023A-004E-B942-A567-B7EA5C96145B}"/>
                </a:ext>
              </a:extLst>
            </p:cNvPr>
            <p:cNvCxnSpPr>
              <a:cxnSpLocks/>
            </p:cNvCxnSpPr>
            <p:nvPr/>
          </p:nvCxnSpPr>
          <p:spPr>
            <a:xfrm>
              <a:off x="4446444" y="5715660"/>
              <a:ext cx="577297" cy="0"/>
            </a:xfrm>
            <a:prstGeom prst="line">
              <a:avLst/>
            </a:prstGeom>
          </p:spPr>
          <p:style>
            <a:lnRef idx="1">
              <a:schemeClr val="dk1"/>
            </a:lnRef>
            <a:fillRef idx="0">
              <a:schemeClr val="dk1"/>
            </a:fillRef>
            <a:effectRef idx="0">
              <a:schemeClr val="dk1"/>
            </a:effectRef>
            <a:fontRef idx="minor">
              <a:schemeClr val="tx1"/>
            </a:fontRef>
          </p:style>
        </p:cxnSp>
        <p:sp>
          <p:nvSpPr>
            <p:cNvPr id="75" name="Rectangle 74">
              <a:extLst>
                <a:ext uri="{FF2B5EF4-FFF2-40B4-BE49-F238E27FC236}">
                  <a16:creationId xmlns:a16="http://schemas.microsoft.com/office/drawing/2014/main" id="{C10A41FD-A808-224A-ACB5-D96CC894CBD6}"/>
                </a:ext>
              </a:extLst>
            </p:cNvPr>
            <p:cNvSpPr/>
            <p:nvPr/>
          </p:nvSpPr>
          <p:spPr>
            <a:xfrm>
              <a:off x="4427194" y="5770623"/>
              <a:ext cx="670391" cy="369332"/>
            </a:xfrm>
            <a:prstGeom prst="rect">
              <a:avLst/>
            </a:prstGeom>
          </p:spPr>
          <p:txBody>
            <a:bodyPr wrap="square">
              <a:spAutoFit/>
            </a:bodyPr>
            <a:lstStyle/>
            <a:p>
              <a:r>
                <a:rPr lang="en-US" dirty="0">
                  <a:solidFill>
                    <a:srgbClr val="111111"/>
                  </a:solidFill>
                </a:rPr>
                <a:t>4.89</a:t>
              </a:r>
              <a:endParaRPr lang="en-US" dirty="0"/>
            </a:p>
          </p:txBody>
        </p:sp>
        <p:sp>
          <p:nvSpPr>
            <p:cNvPr id="76" name="Rectangle 75">
              <a:extLst>
                <a:ext uri="{FF2B5EF4-FFF2-40B4-BE49-F238E27FC236}">
                  <a16:creationId xmlns:a16="http://schemas.microsoft.com/office/drawing/2014/main" id="{056AD0E2-A647-8440-BBDF-12E731E10169}"/>
                </a:ext>
              </a:extLst>
            </p:cNvPr>
            <p:cNvSpPr/>
            <p:nvPr/>
          </p:nvSpPr>
          <p:spPr>
            <a:xfrm>
              <a:off x="5094357" y="5378976"/>
              <a:ext cx="895585" cy="369332"/>
            </a:xfrm>
            <a:prstGeom prst="rect">
              <a:avLst/>
            </a:prstGeom>
          </p:spPr>
          <p:txBody>
            <a:bodyPr wrap="square">
              <a:spAutoFit/>
            </a:bodyPr>
            <a:lstStyle/>
            <a:p>
              <a:r>
                <a:rPr lang="en-US" dirty="0">
                  <a:solidFill>
                    <a:srgbClr val="111111"/>
                  </a:solidFill>
                </a:rPr>
                <a:t>=  </a:t>
              </a:r>
              <a:r>
                <a:rPr lang="en-US" b="1" dirty="0">
                  <a:solidFill>
                    <a:srgbClr val="111111"/>
                  </a:solidFill>
                </a:rPr>
                <a:t>2.03</a:t>
              </a:r>
              <a:endParaRPr lang="el-GR" b="1" dirty="0"/>
            </a:p>
          </p:txBody>
        </p:sp>
        <p:sp>
          <p:nvSpPr>
            <p:cNvPr id="77" name="Rectangle 76">
              <a:extLst>
                <a:ext uri="{FF2B5EF4-FFF2-40B4-BE49-F238E27FC236}">
                  <a16:creationId xmlns:a16="http://schemas.microsoft.com/office/drawing/2014/main" id="{93BC613F-45C4-8D41-AB16-1300D681AF8A}"/>
                </a:ext>
              </a:extLst>
            </p:cNvPr>
            <p:cNvSpPr/>
            <p:nvPr/>
          </p:nvSpPr>
          <p:spPr>
            <a:xfrm>
              <a:off x="1677868" y="5381330"/>
              <a:ext cx="1107547" cy="369332"/>
            </a:xfrm>
            <a:prstGeom prst="rect">
              <a:avLst/>
            </a:prstGeom>
          </p:spPr>
          <p:txBody>
            <a:bodyPr wrap="none">
              <a:spAutoFit/>
            </a:bodyPr>
            <a:lstStyle/>
            <a:p>
              <a:r>
                <a:rPr lang="en-US" b="1" dirty="0" err="1">
                  <a:solidFill>
                    <a:srgbClr val="111111"/>
                  </a:solidFill>
                </a:rPr>
                <a:t>N</a:t>
              </a:r>
              <a:r>
                <a:rPr lang="en-US" b="1" baseline="-25000" dirty="0" err="1">
                  <a:solidFill>
                    <a:srgbClr val="111111"/>
                  </a:solidFill>
                  <a:effectLst/>
                </a:rPr>
                <a:t>effective</a:t>
              </a:r>
              <a:r>
                <a:rPr lang="en-US" b="1" dirty="0">
                  <a:solidFill>
                    <a:srgbClr val="111111"/>
                  </a:solidFill>
                  <a:effectLst/>
                </a:rPr>
                <a:t> </a:t>
              </a:r>
              <a:r>
                <a:rPr lang="en-US" dirty="0">
                  <a:solidFill>
                    <a:srgbClr val="111111"/>
                  </a:solidFill>
                </a:rPr>
                <a:t>= </a:t>
              </a:r>
              <a:endParaRPr lang="en-US" dirty="0"/>
            </a:p>
          </p:txBody>
        </p:sp>
      </p:grpSp>
      <p:cxnSp>
        <p:nvCxnSpPr>
          <p:cNvPr id="84" name="Straight Connector 83">
            <a:extLst>
              <a:ext uri="{FF2B5EF4-FFF2-40B4-BE49-F238E27FC236}">
                <a16:creationId xmlns:a16="http://schemas.microsoft.com/office/drawing/2014/main" id="{C739864B-4A02-8640-A2F7-0E4BECE40E3C}"/>
              </a:ext>
            </a:extLst>
          </p:cNvPr>
          <p:cNvCxnSpPr>
            <a:cxnSpLocks/>
          </p:cNvCxnSpPr>
          <p:nvPr/>
        </p:nvCxnSpPr>
        <p:spPr>
          <a:xfrm flipH="1">
            <a:off x="8297448" y="2442066"/>
            <a:ext cx="118799"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30" name="Straight Connector 29">
            <a:extLst>
              <a:ext uri="{FF2B5EF4-FFF2-40B4-BE49-F238E27FC236}">
                <a16:creationId xmlns:a16="http://schemas.microsoft.com/office/drawing/2014/main" id="{CB9F3D86-9D73-5F41-BC2E-E0FA9B7297D9}"/>
              </a:ext>
            </a:extLst>
          </p:cNvPr>
          <p:cNvCxnSpPr>
            <a:cxnSpLocks/>
          </p:cNvCxnSpPr>
          <p:nvPr/>
        </p:nvCxnSpPr>
        <p:spPr>
          <a:xfrm>
            <a:off x="8305946" y="2442066"/>
            <a:ext cx="0" cy="1063180"/>
          </a:xfrm>
          <a:prstGeom prst="line">
            <a:avLst/>
          </a:prstGeom>
        </p:spPr>
        <p:style>
          <a:lnRef idx="3">
            <a:schemeClr val="accent2"/>
          </a:lnRef>
          <a:fillRef idx="0">
            <a:schemeClr val="accent2"/>
          </a:fillRef>
          <a:effectRef idx="2">
            <a:schemeClr val="accent2"/>
          </a:effectRef>
          <a:fontRef idx="minor">
            <a:schemeClr val="tx1"/>
          </a:fontRef>
        </p:style>
      </p:cxnSp>
      <p:cxnSp>
        <p:nvCxnSpPr>
          <p:cNvPr id="53" name="Straight Connector 52">
            <a:extLst>
              <a:ext uri="{FF2B5EF4-FFF2-40B4-BE49-F238E27FC236}">
                <a16:creationId xmlns:a16="http://schemas.microsoft.com/office/drawing/2014/main" id="{5A0997CC-7374-D846-84A6-E6DF705E1E72}"/>
              </a:ext>
            </a:extLst>
          </p:cNvPr>
          <p:cNvCxnSpPr>
            <a:cxnSpLocks/>
          </p:cNvCxnSpPr>
          <p:nvPr/>
        </p:nvCxnSpPr>
        <p:spPr>
          <a:xfrm flipH="1">
            <a:off x="8047427" y="2972908"/>
            <a:ext cx="259863" cy="0"/>
          </a:xfrm>
          <a:prstGeom prst="line">
            <a:avLst/>
          </a:prstGeom>
        </p:spPr>
        <p:style>
          <a:lnRef idx="3">
            <a:schemeClr val="accent2"/>
          </a:lnRef>
          <a:fillRef idx="0">
            <a:schemeClr val="accent2"/>
          </a:fillRef>
          <a:effectRef idx="2">
            <a:schemeClr val="accent2"/>
          </a:effectRef>
          <a:fontRef idx="minor">
            <a:schemeClr val="tx1"/>
          </a:fontRef>
        </p:style>
      </p:cxnSp>
      <p:sp>
        <p:nvSpPr>
          <p:cNvPr id="56" name="TextBox 55">
            <a:extLst>
              <a:ext uri="{FF2B5EF4-FFF2-40B4-BE49-F238E27FC236}">
                <a16:creationId xmlns:a16="http://schemas.microsoft.com/office/drawing/2014/main" id="{E400AB07-293A-E443-A3E0-F7FE62D24C83}"/>
              </a:ext>
            </a:extLst>
          </p:cNvPr>
          <p:cNvSpPr txBox="1"/>
          <p:nvPr/>
        </p:nvSpPr>
        <p:spPr>
          <a:xfrm>
            <a:off x="7326097" y="2346802"/>
            <a:ext cx="992792" cy="584775"/>
          </a:xfrm>
          <a:prstGeom prst="rect">
            <a:avLst/>
          </a:prstGeom>
          <a:noFill/>
        </p:spPr>
        <p:txBody>
          <a:bodyPr wrap="square" rtlCol="0">
            <a:spAutoFit/>
          </a:bodyPr>
          <a:lstStyle/>
          <a:p>
            <a:r>
              <a:rPr lang="en-US" sz="1600" dirty="0">
                <a:solidFill>
                  <a:schemeClr val="accent2"/>
                </a:solidFill>
                <a:latin typeface="Helvetica" pitchFamily="2" charset="0"/>
              </a:rPr>
              <a:t>Between </a:t>
            </a:r>
          </a:p>
          <a:p>
            <a:r>
              <a:rPr lang="en-US" sz="1600" dirty="0">
                <a:solidFill>
                  <a:schemeClr val="accent2"/>
                </a:solidFill>
                <a:latin typeface="Helvetica" pitchFamily="2" charset="0"/>
              </a:rPr>
              <a:t>group</a:t>
            </a:r>
          </a:p>
        </p:txBody>
      </p:sp>
      <mc:AlternateContent xmlns:mc="http://schemas.openxmlformats.org/markup-compatibility/2006" xmlns:a14="http://schemas.microsoft.com/office/drawing/2010/main">
        <mc:Choice Requires="a14">
          <p:sp>
            <p:nvSpPr>
              <p:cNvPr id="57" name="TextBox 56">
                <a:extLst>
                  <a:ext uri="{FF2B5EF4-FFF2-40B4-BE49-F238E27FC236}">
                    <a16:creationId xmlns:a16="http://schemas.microsoft.com/office/drawing/2014/main" id="{15955E1C-3DD7-B545-BE1B-EEBA0488B643}"/>
                  </a:ext>
                </a:extLst>
              </p:cNvPr>
              <p:cNvSpPr txBox="1"/>
              <p:nvPr/>
            </p:nvSpPr>
            <p:spPr>
              <a:xfrm>
                <a:off x="7382896" y="3034742"/>
                <a:ext cx="1033351" cy="584775"/>
              </a:xfrm>
              <a:prstGeom prst="rect">
                <a:avLst/>
              </a:prstGeom>
              <a:noFill/>
            </p:spPr>
            <p:txBody>
              <a:bodyPr wrap="square" rtlCol="0">
                <a:spAutoFit/>
              </a:bodyPr>
              <a:lstStyle/>
              <a:p>
                <a14:m>
                  <m:oMath xmlns:m="http://schemas.openxmlformats.org/officeDocument/2006/math">
                    <m:r>
                      <a:rPr lang="en-US" sz="1600" i="1" smtClean="0">
                        <a:solidFill>
                          <a:schemeClr val="accent2"/>
                        </a:solidFill>
                        <a:latin typeface="Cambria Math" panose="02040503050406030204" pitchFamily="18" charset="0"/>
                        <a:ea typeface="Cambria Math" panose="02040503050406030204" pitchFamily="18" charset="0"/>
                      </a:rPr>
                      <m:t>𝜎</m:t>
                    </m:r>
                  </m:oMath>
                </a14:m>
                <a:r>
                  <a:rPr lang="en-US" sz="1600" baseline="30000" dirty="0">
                    <a:solidFill>
                      <a:schemeClr val="accent2"/>
                    </a:solidFill>
                    <a:latin typeface="Helvetica" pitchFamily="2" charset="0"/>
                  </a:rPr>
                  <a:t>2</a:t>
                </a:r>
                <a:r>
                  <a:rPr lang="en-US" sz="1600" dirty="0">
                    <a:solidFill>
                      <a:schemeClr val="accent2"/>
                    </a:solidFill>
                    <a:latin typeface="Helvetica" pitchFamily="2" charset="0"/>
                  </a:rPr>
                  <a:t>= 112.31</a:t>
                </a:r>
              </a:p>
            </p:txBody>
          </p:sp>
        </mc:Choice>
        <mc:Fallback xmlns="">
          <p:sp>
            <p:nvSpPr>
              <p:cNvPr id="57" name="TextBox 56">
                <a:extLst>
                  <a:ext uri="{FF2B5EF4-FFF2-40B4-BE49-F238E27FC236}">
                    <a16:creationId xmlns:a16="http://schemas.microsoft.com/office/drawing/2014/main" id="{15955E1C-3DD7-B545-BE1B-EEBA0488B643}"/>
                  </a:ext>
                </a:extLst>
              </p:cNvPr>
              <p:cNvSpPr txBox="1">
                <a:spLocks noRot="1" noChangeAspect="1" noMove="1" noResize="1" noEditPoints="1" noAdjustHandles="1" noChangeArrowheads="1" noChangeShapeType="1" noTextEdit="1"/>
              </p:cNvSpPr>
              <p:nvPr/>
            </p:nvSpPr>
            <p:spPr>
              <a:xfrm>
                <a:off x="7382896" y="3034742"/>
                <a:ext cx="1033351" cy="584775"/>
              </a:xfrm>
              <a:prstGeom prst="rect">
                <a:avLst/>
              </a:prstGeom>
              <a:blipFill>
                <a:blip r:embed="rId5"/>
                <a:stretch>
                  <a:fillRect l="-2410" t="-2128" b="-10638"/>
                </a:stretch>
              </a:blipFill>
            </p:spPr>
            <p:txBody>
              <a:bodyPr/>
              <a:lstStyle/>
              <a:p>
                <a:r>
                  <a:rPr lang="en-US">
                    <a:noFill/>
                  </a:rPr>
                  <a:t> </a:t>
                </a:r>
              </a:p>
            </p:txBody>
          </p:sp>
        </mc:Fallback>
      </mc:AlternateContent>
      <p:cxnSp>
        <p:nvCxnSpPr>
          <p:cNvPr id="86" name="Straight Connector 85">
            <a:extLst>
              <a:ext uri="{FF2B5EF4-FFF2-40B4-BE49-F238E27FC236}">
                <a16:creationId xmlns:a16="http://schemas.microsoft.com/office/drawing/2014/main" id="{3B7DF031-457E-2941-9D3C-3FFA2BC9D9CD}"/>
              </a:ext>
            </a:extLst>
          </p:cNvPr>
          <p:cNvCxnSpPr>
            <a:cxnSpLocks/>
          </p:cNvCxnSpPr>
          <p:nvPr/>
        </p:nvCxnSpPr>
        <p:spPr>
          <a:xfrm flipH="1">
            <a:off x="8303627" y="3505488"/>
            <a:ext cx="118798" cy="0"/>
          </a:xfrm>
          <a:prstGeom prst="line">
            <a:avLst/>
          </a:prstGeom>
        </p:spPr>
        <p:style>
          <a:lnRef idx="3">
            <a:schemeClr val="accent2"/>
          </a:lnRef>
          <a:fillRef idx="0">
            <a:schemeClr val="accent2"/>
          </a:fillRef>
          <a:effectRef idx="2">
            <a:schemeClr val="accent2"/>
          </a:effectRef>
          <a:fontRef idx="minor">
            <a:schemeClr val="tx1"/>
          </a:fontRef>
        </p:style>
      </p:cxnSp>
      <p:grpSp>
        <p:nvGrpSpPr>
          <p:cNvPr id="18" name="Group 17">
            <a:extLst>
              <a:ext uri="{FF2B5EF4-FFF2-40B4-BE49-F238E27FC236}">
                <a16:creationId xmlns:a16="http://schemas.microsoft.com/office/drawing/2014/main" id="{BB9F517C-5B63-9544-871F-E0C6BE7E2B3A}"/>
              </a:ext>
            </a:extLst>
          </p:cNvPr>
          <p:cNvGrpSpPr/>
          <p:nvPr/>
        </p:nvGrpSpPr>
        <p:grpSpPr>
          <a:xfrm>
            <a:off x="903068" y="2290240"/>
            <a:ext cx="4120673" cy="889108"/>
            <a:chOff x="903068" y="2290240"/>
            <a:chExt cx="4120673" cy="889108"/>
          </a:xfrm>
        </p:grpSpPr>
        <p:sp>
          <p:nvSpPr>
            <p:cNvPr id="11" name="Rectangle 10">
              <a:extLst>
                <a:ext uri="{FF2B5EF4-FFF2-40B4-BE49-F238E27FC236}">
                  <a16:creationId xmlns:a16="http://schemas.microsoft.com/office/drawing/2014/main" id="{E6144EAA-2A6C-FF42-BAE1-498CD7AC0663}"/>
                </a:ext>
              </a:extLst>
            </p:cNvPr>
            <p:cNvSpPr/>
            <p:nvPr/>
          </p:nvSpPr>
          <p:spPr>
            <a:xfrm>
              <a:off x="903068" y="2493208"/>
              <a:ext cx="4120673" cy="430887"/>
            </a:xfrm>
            <a:prstGeom prst="rect">
              <a:avLst/>
            </a:prstGeom>
          </p:spPr>
          <p:txBody>
            <a:bodyPr wrap="square">
              <a:spAutoFit/>
            </a:bodyPr>
            <a:lstStyle/>
            <a:p>
              <a:r>
                <a:rPr lang="en-US" sz="2200" b="1" dirty="0">
                  <a:solidFill>
                    <a:srgbClr val="111111"/>
                  </a:solidFill>
                </a:rPr>
                <a:t>ICC </a:t>
              </a:r>
              <a:r>
                <a:rPr lang="en-US" sz="2200" dirty="0">
                  <a:solidFill>
                    <a:srgbClr val="111111"/>
                  </a:solidFill>
                </a:rPr>
                <a:t>=				 =  </a:t>
              </a:r>
              <a:endParaRPr lang="en-US" sz="2200" dirty="0"/>
            </a:p>
          </p:txBody>
        </p:sp>
        <p:sp>
          <p:nvSpPr>
            <p:cNvPr id="33" name="Rectangle 32">
              <a:extLst>
                <a:ext uri="{FF2B5EF4-FFF2-40B4-BE49-F238E27FC236}">
                  <a16:creationId xmlns:a16="http://schemas.microsoft.com/office/drawing/2014/main" id="{8BBA4E1E-2ED5-C140-A2B3-BFDB690E3380}"/>
                </a:ext>
              </a:extLst>
            </p:cNvPr>
            <p:cNvSpPr/>
            <p:nvPr/>
          </p:nvSpPr>
          <p:spPr>
            <a:xfrm>
              <a:off x="2441610" y="2290240"/>
              <a:ext cx="2031325" cy="430887"/>
            </a:xfrm>
            <a:prstGeom prst="rect">
              <a:avLst/>
            </a:prstGeom>
          </p:spPr>
          <p:txBody>
            <a:bodyPr wrap="none">
              <a:spAutoFit/>
            </a:bodyPr>
            <a:lstStyle/>
            <a:p>
              <a:r>
                <a:rPr lang="el-GR" sz="2200" dirty="0">
                  <a:solidFill>
                    <a:schemeClr val="accent2"/>
                  </a:solidFill>
                </a:rPr>
                <a:t>σ</a:t>
              </a:r>
              <a:r>
                <a:rPr lang="en-US" sz="2200" baseline="30000" dirty="0">
                  <a:solidFill>
                    <a:schemeClr val="accent2"/>
                  </a:solidFill>
                </a:rPr>
                <a:t>2</a:t>
              </a:r>
              <a:r>
                <a:rPr lang="en-US" sz="2200" baseline="-25000" dirty="0">
                  <a:solidFill>
                    <a:schemeClr val="accent2"/>
                  </a:solidFill>
                </a:rPr>
                <a:t>between.group</a:t>
              </a:r>
              <a:r>
                <a:rPr lang="en-US" sz="2200" dirty="0">
                  <a:solidFill>
                    <a:schemeClr val="accent2"/>
                  </a:solidFill>
                </a:rPr>
                <a:t>	</a:t>
              </a:r>
              <a:endParaRPr lang="el-GR" sz="2200" b="1" dirty="0">
                <a:solidFill>
                  <a:schemeClr val="accent2"/>
                </a:solidFill>
              </a:endParaRPr>
            </a:p>
          </p:txBody>
        </p:sp>
        <p:cxnSp>
          <p:nvCxnSpPr>
            <p:cNvPr id="6" name="Straight Connector 5">
              <a:extLst>
                <a:ext uri="{FF2B5EF4-FFF2-40B4-BE49-F238E27FC236}">
                  <a16:creationId xmlns:a16="http://schemas.microsoft.com/office/drawing/2014/main" id="{8922CED8-BF32-2448-A391-8E73A5D3C90C}"/>
                </a:ext>
              </a:extLst>
            </p:cNvPr>
            <p:cNvCxnSpPr>
              <a:cxnSpLocks/>
            </p:cNvCxnSpPr>
            <p:nvPr/>
          </p:nvCxnSpPr>
          <p:spPr>
            <a:xfrm>
              <a:off x="1704649" y="2757130"/>
              <a:ext cx="2889274" cy="0"/>
            </a:xfrm>
            <a:prstGeom prst="line">
              <a:avLst/>
            </a:prstGeom>
          </p:spPr>
          <p:style>
            <a:lnRef idx="1">
              <a:schemeClr val="dk1"/>
            </a:lnRef>
            <a:fillRef idx="0">
              <a:schemeClr val="dk1"/>
            </a:fillRef>
            <a:effectRef idx="0">
              <a:schemeClr val="dk1"/>
            </a:effectRef>
            <a:fontRef idx="minor">
              <a:schemeClr val="tx1"/>
            </a:fontRef>
          </p:style>
        </p:cxnSp>
        <p:sp>
          <p:nvSpPr>
            <p:cNvPr id="37" name="Rectangle 36">
              <a:extLst>
                <a:ext uri="{FF2B5EF4-FFF2-40B4-BE49-F238E27FC236}">
                  <a16:creationId xmlns:a16="http://schemas.microsoft.com/office/drawing/2014/main" id="{7472128A-4AE8-694A-9702-569C609B16EC}"/>
                </a:ext>
              </a:extLst>
            </p:cNvPr>
            <p:cNvSpPr/>
            <p:nvPr/>
          </p:nvSpPr>
          <p:spPr>
            <a:xfrm>
              <a:off x="1593141" y="2748461"/>
              <a:ext cx="3033395" cy="430887"/>
            </a:xfrm>
            <a:prstGeom prst="rect">
              <a:avLst/>
            </a:prstGeom>
          </p:spPr>
          <p:txBody>
            <a:bodyPr wrap="none">
              <a:spAutoFit/>
            </a:bodyPr>
            <a:lstStyle/>
            <a:p>
              <a:r>
                <a:rPr lang="el-GR" sz="2200" dirty="0">
                  <a:solidFill>
                    <a:schemeClr val="accent2"/>
                  </a:solidFill>
                </a:rPr>
                <a:t>σ</a:t>
              </a:r>
              <a:r>
                <a:rPr lang="en-US" sz="2200" baseline="30000" dirty="0">
                  <a:solidFill>
                    <a:schemeClr val="accent2"/>
                  </a:solidFill>
                </a:rPr>
                <a:t>2</a:t>
              </a:r>
              <a:r>
                <a:rPr lang="en-US" sz="2200" baseline="-25000" dirty="0">
                  <a:solidFill>
                    <a:schemeClr val="accent2"/>
                  </a:solidFill>
                </a:rPr>
                <a:t>between.group</a:t>
              </a:r>
              <a:r>
                <a:rPr lang="en-US" sz="2200" dirty="0"/>
                <a:t>+ </a:t>
              </a:r>
              <a:r>
                <a:rPr lang="el-GR" sz="2200" dirty="0">
                  <a:solidFill>
                    <a:schemeClr val="accent1"/>
                  </a:solidFill>
                </a:rPr>
                <a:t>σ</a:t>
              </a:r>
              <a:r>
                <a:rPr lang="en-US" sz="2200" baseline="30000" dirty="0">
                  <a:solidFill>
                    <a:schemeClr val="accent1"/>
                  </a:solidFill>
                </a:rPr>
                <a:t>2</a:t>
              </a:r>
              <a:r>
                <a:rPr lang="en-US" sz="2200" baseline="-25000" dirty="0">
                  <a:solidFill>
                    <a:schemeClr val="accent1"/>
                  </a:solidFill>
                </a:rPr>
                <a:t>within.group</a:t>
              </a:r>
              <a:endParaRPr lang="el-GR" sz="2200" b="1" dirty="0">
                <a:solidFill>
                  <a:schemeClr val="accent1"/>
                </a:solidFill>
              </a:endParaRPr>
            </a:p>
          </p:txBody>
        </p:sp>
      </p:grpSp>
      <p:grpSp>
        <p:nvGrpSpPr>
          <p:cNvPr id="15" name="Group 14">
            <a:extLst>
              <a:ext uri="{FF2B5EF4-FFF2-40B4-BE49-F238E27FC236}">
                <a16:creationId xmlns:a16="http://schemas.microsoft.com/office/drawing/2014/main" id="{BB68052F-4A60-244E-8C87-C65934CBA74A}"/>
              </a:ext>
            </a:extLst>
          </p:cNvPr>
          <p:cNvGrpSpPr/>
          <p:nvPr/>
        </p:nvGrpSpPr>
        <p:grpSpPr>
          <a:xfrm>
            <a:off x="4671506" y="2336646"/>
            <a:ext cx="1788884" cy="909752"/>
            <a:chOff x="4671506" y="2336646"/>
            <a:chExt cx="1788884" cy="909752"/>
          </a:xfrm>
        </p:grpSpPr>
        <p:sp>
          <p:nvSpPr>
            <p:cNvPr id="42" name="Rectangle 41">
              <a:extLst>
                <a:ext uri="{FF2B5EF4-FFF2-40B4-BE49-F238E27FC236}">
                  <a16:creationId xmlns:a16="http://schemas.microsoft.com/office/drawing/2014/main" id="{2400ACE5-3E23-4143-AEAB-E4C0F622293E}"/>
                </a:ext>
              </a:extLst>
            </p:cNvPr>
            <p:cNvSpPr/>
            <p:nvPr/>
          </p:nvSpPr>
          <p:spPr>
            <a:xfrm>
              <a:off x="5013417" y="2336646"/>
              <a:ext cx="1182654" cy="430887"/>
            </a:xfrm>
            <a:prstGeom prst="rect">
              <a:avLst/>
            </a:prstGeom>
          </p:spPr>
          <p:txBody>
            <a:bodyPr wrap="square">
              <a:spAutoFit/>
            </a:bodyPr>
            <a:lstStyle/>
            <a:p>
              <a:r>
                <a:rPr lang="en-US" sz="2200" dirty="0">
                  <a:solidFill>
                    <a:schemeClr val="accent2"/>
                  </a:solidFill>
                </a:rPr>
                <a:t>112.31</a:t>
              </a:r>
              <a:endParaRPr lang="el-GR" sz="2200" dirty="0">
                <a:solidFill>
                  <a:schemeClr val="accent2"/>
                </a:solidFill>
              </a:endParaRPr>
            </a:p>
          </p:txBody>
        </p:sp>
        <p:sp>
          <p:nvSpPr>
            <p:cNvPr id="43" name="Rectangle 42">
              <a:extLst>
                <a:ext uri="{FF2B5EF4-FFF2-40B4-BE49-F238E27FC236}">
                  <a16:creationId xmlns:a16="http://schemas.microsoft.com/office/drawing/2014/main" id="{77C74003-8192-DC46-A795-5ECCDBB3434A}"/>
                </a:ext>
              </a:extLst>
            </p:cNvPr>
            <p:cNvSpPr/>
            <p:nvPr/>
          </p:nvSpPr>
          <p:spPr>
            <a:xfrm>
              <a:off x="4671506" y="2815511"/>
              <a:ext cx="1788884" cy="430887"/>
            </a:xfrm>
            <a:prstGeom prst="rect">
              <a:avLst/>
            </a:prstGeom>
          </p:spPr>
          <p:txBody>
            <a:bodyPr wrap="square">
              <a:spAutoFit/>
            </a:bodyPr>
            <a:lstStyle/>
            <a:p>
              <a:r>
                <a:rPr lang="en-US" sz="2200" dirty="0">
                  <a:solidFill>
                    <a:schemeClr val="accent2"/>
                  </a:solidFill>
                </a:rPr>
                <a:t>112.31 </a:t>
              </a:r>
              <a:r>
                <a:rPr lang="en-US" sz="2200" dirty="0">
                  <a:solidFill>
                    <a:srgbClr val="111111"/>
                  </a:solidFill>
                </a:rPr>
                <a:t>+ </a:t>
              </a:r>
              <a:r>
                <a:rPr lang="en-US" sz="2200" dirty="0">
                  <a:solidFill>
                    <a:schemeClr val="accent1"/>
                  </a:solidFill>
                </a:rPr>
                <a:t>2.09</a:t>
              </a:r>
              <a:endParaRPr lang="el-GR" sz="2200" dirty="0">
                <a:solidFill>
                  <a:schemeClr val="accent1"/>
                </a:solidFill>
              </a:endParaRPr>
            </a:p>
          </p:txBody>
        </p:sp>
        <p:cxnSp>
          <p:nvCxnSpPr>
            <p:cNvPr id="44" name="Straight Connector 43">
              <a:extLst>
                <a:ext uri="{FF2B5EF4-FFF2-40B4-BE49-F238E27FC236}">
                  <a16:creationId xmlns:a16="http://schemas.microsoft.com/office/drawing/2014/main" id="{A5D3D7D0-4ED6-D641-9DA0-9756044087C9}"/>
                </a:ext>
              </a:extLst>
            </p:cNvPr>
            <p:cNvCxnSpPr>
              <a:cxnSpLocks/>
            </p:cNvCxnSpPr>
            <p:nvPr/>
          </p:nvCxnSpPr>
          <p:spPr>
            <a:xfrm>
              <a:off x="5005713" y="2774187"/>
              <a:ext cx="918966" cy="0"/>
            </a:xfrm>
            <a:prstGeom prst="line">
              <a:avLst/>
            </a:prstGeom>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AB2E2DF0-984C-2C49-AB9C-BBB8D0364935}"/>
              </a:ext>
            </a:extLst>
          </p:cNvPr>
          <p:cNvGrpSpPr/>
          <p:nvPr/>
        </p:nvGrpSpPr>
        <p:grpSpPr>
          <a:xfrm>
            <a:off x="8861142" y="3365656"/>
            <a:ext cx="2492658" cy="315785"/>
            <a:chOff x="8565583" y="3359121"/>
            <a:chExt cx="2492658" cy="315785"/>
          </a:xfrm>
        </p:grpSpPr>
        <p:cxnSp>
          <p:nvCxnSpPr>
            <p:cNvPr id="38" name="Straight Connector 37">
              <a:extLst>
                <a:ext uri="{FF2B5EF4-FFF2-40B4-BE49-F238E27FC236}">
                  <a16:creationId xmlns:a16="http://schemas.microsoft.com/office/drawing/2014/main" id="{9B87D4A8-0CB3-0C48-9F02-F9D2CAFBA1B9}"/>
                </a:ext>
              </a:extLst>
            </p:cNvPr>
            <p:cNvCxnSpPr>
              <a:cxnSpLocks/>
            </p:cNvCxnSpPr>
            <p:nvPr/>
          </p:nvCxnSpPr>
          <p:spPr>
            <a:xfrm flipH="1">
              <a:off x="8565673" y="3406471"/>
              <a:ext cx="18972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69" name="Straight Connector 68">
              <a:extLst>
                <a:ext uri="{FF2B5EF4-FFF2-40B4-BE49-F238E27FC236}">
                  <a16:creationId xmlns:a16="http://schemas.microsoft.com/office/drawing/2014/main" id="{BA3D5846-7D59-2E47-84C1-59630431EAAB}"/>
                </a:ext>
              </a:extLst>
            </p:cNvPr>
            <p:cNvCxnSpPr>
              <a:cxnSpLocks/>
            </p:cNvCxnSpPr>
            <p:nvPr/>
          </p:nvCxnSpPr>
          <p:spPr>
            <a:xfrm>
              <a:off x="8757180" y="3359121"/>
              <a:ext cx="0" cy="315785"/>
            </a:xfrm>
            <a:prstGeom prst="line">
              <a:avLst/>
            </a:prstGeom>
          </p:spPr>
          <p:style>
            <a:lnRef idx="3">
              <a:schemeClr val="accent1"/>
            </a:lnRef>
            <a:fillRef idx="0">
              <a:schemeClr val="accent1"/>
            </a:fillRef>
            <a:effectRef idx="2">
              <a:schemeClr val="accent1"/>
            </a:effectRef>
            <a:fontRef idx="minor">
              <a:schemeClr val="tx1"/>
            </a:fontRef>
          </p:style>
        </p:cxnSp>
        <p:cxnSp>
          <p:nvCxnSpPr>
            <p:cNvPr id="74" name="Straight Connector 73">
              <a:extLst>
                <a:ext uri="{FF2B5EF4-FFF2-40B4-BE49-F238E27FC236}">
                  <a16:creationId xmlns:a16="http://schemas.microsoft.com/office/drawing/2014/main" id="{8679594A-D0AB-9944-BF20-B2D87E24C04F}"/>
                </a:ext>
              </a:extLst>
            </p:cNvPr>
            <p:cNvCxnSpPr>
              <a:cxnSpLocks/>
            </p:cNvCxnSpPr>
            <p:nvPr/>
          </p:nvCxnSpPr>
          <p:spPr>
            <a:xfrm flipH="1">
              <a:off x="8565583" y="3364229"/>
              <a:ext cx="18972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78" name="Straight Connector 77">
              <a:extLst>
                <a:ext uri="{FF2B5EF4-FFF2-40B4-BE49-F238E27FC236}">
                  <a16:creationId xmlns:a16="http://schemas.microsoft.com/office/drawing/2014/main" id="{45A7CC10-E5CB-4A4F-91DB-34A4AF992C6D}"/>
                </a:ext>
              </a:extLst>
            </p:cNvPr>
            <p:cNvCxnSpPr>
              <a:cxnSpLocks/>
            </p:cNvCxnSpPr>
            <p:nvPr/>
          </p:nvCxnSpPr>
          <p:spPr>
            <a:xfrm flipH="1">
              <a:off x="8566385" y="3460051"/>
              <a:ext cx="18972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79" name="Straight Connector 78">
              <a:extLst>
                <a:ext uri="{FF2B5EF4-FFF2-40B4-BE49-F238E27FC236}">
                  <a16:creationId xmlns:a16="http://schemas.microsoft.com/office/drawing/2014/main" id="{3FC5F051-48E4-7E46-AB8A-FDE56A4DB726}"/>
                </a:ext>
              </a:extLst>
            </p:cNvPr>
            <p:cNvCxnSpPr>
              <a:cxnSpLocks/>
            </p:cNvCxnSpPr>
            <p:nvPr/>
          </p:nvCxnSpPr>
          <p:spPr>
            <a:xfrm flipH="1">
              <a:off x="8578381" y="3577553"/>
              <a:ext cx="18972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82" name="Straight Connector 81">
              <a:extLst>
                <a:ext uri="{FF2B5EF4-FFF2-40B4-BE49-F238E27FC236}">
                  <a16:creationId xmlns:a16="http://schemas.microsoft.com/office/drawing/2014/main" id="{D8BB18E0-23DA-4546-943A-6F5C74187F99}"/>
                </a:ext>
              </a:extLst>
            </p:cNvPr>
            <p:cNvCxnSpPr>
              <a:cxnSpLocks/>
            </p:cNvCxnSpPr>
            <p:nvPr/>
          </p:nvCxnSpPr>
          <p:spPr>
            <a:xfrm flipH="1">
              <a:off x="8577220" y="3673073"/>
              <a:ext cx="18972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83" name="Straight Connector 82">
              <a:extLst>
                <a:ext uri="{FF2B5EF4-FFF2-40B4-BE49-F238E27FC236}">
                  <a16:creationId xmlns:a16="http://schemas.microsoft.com/office/drawing/2014/main" id="{2A707659-12B6-114B-9B1D-5C70077D6689}"/>
                </a:ext>
              </a:extLst>
            </p:cNvPr>
            <p:cNvCxnSpPr>
              <a:cxnSpLocks/>
            </p:cNvCxnSpPr>
            <p:nvPr/>
          </p:nvCxnSpPr>
          <p:spPr>
            <a:xfrm flipH="1">
              <a:off x="8762290" y="3505246"/>
              <a:ext cx="2295951" cy="0"/>
            </a:xfrm>
            <a:prstGeom prst="line">
              <a:avLst/>
            </a:prstGeom>
          </p:spPr>
          <p:style>
            <a:lnRef idx="3">
              <a:schemeClr val="accent1"/>
            </a:lnRef>
            <a:fillRef idx="0">
              <a:schemeClr val="accent1"/>
            </a:fillRef>
            <a:effectRef idx="2">
              <a:schemeClr val="accent1"/>
            </a:effectRef>
            <a:fontRef idx="minor">
              <a:schemeClr val="tx1"/>
            </a:fontRef>
          </p:style>
        </p:cxnSp>
      </p:grpSp>
      <p:pic>
        <p:nvPicPr>
          <p:cNvPr id="91" name="Picture 90">
            <a:extLst>
              <a:ext uri="{FF2B5EF4-FFF2-40B4-BE49-F238E27FC236}">
                <a16:creationId xmlns:a16="http://schemas.microsoft.com/office/drawing/2014/main" id="{781FB2B0-CD68-6B41-86E1-0CC04BE19E9C}"/>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8549" b="76938" l="4631" r="41677">
                        <a14:foregroundMark x1="19231" y1="26429" x2="19231" y2="26429"/>
                        <a14:foregroundMark x1="22692" y1="51071" x2="22692" y2="51071"/>
                        <a14:foregroundMark x1="26154" y1="69643" x2="26154" y2="69643"/>
                        <a14:foregroundMark x1="18077" y1="69643" x2="18077" y2="69643"/>
                        <a14:foregroundMark x1="33846" y1="50000" x2="33846" y2="50000"/>
                        <a14:foregroundMark x1="16154" y1="46786" x2="16154" y2="46786"/>
                        <a14:foregroundMark x1="21538" y1="46786" x2="21538" y2="46786"/>
                      </a14:backgroundRemoval>
                    </a14:imgEffect>
                  </a14:imgLayer>
                </a14:imgProps>
              </a:ext>
            </a:extLst>
          </a:blip>
          <a:srcRect r="53692" b="14514"/>
          <a:stretch/>
        </p:blipFill>
        <p:spPr>
          <a:xfrm>
            <a:off x="10404655" y="4166087"/>
            <a:ext cx="417757" cy="830518"/>
          </a:xfrm>
          <a:prstGeom prst="rect">
            <a:avLst/>
          </a:prstGeom>
        </p:spPr>
      </p:pic>
      <p:pic>
        <p:nvPicPr>
          <p:cNvPr id="92" name="Picture 91">
            <a:extLst>
              <a:ext uri="{FF2B5EF4-FFF2-40B4-BE49-F238E27FC236}">
                <a16:creationId xmlns:a16="http://schemas.microsoft.com/office/drawing/2014/main" id="{4CC27682-C9E5-AF45-AA2F-F81D8E088115}"/>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11634" b="80023" l="51370" r="88416">
                        <a14:foregroundMark x1="67308" y1="25000" x2="67308" y2="25000"/>
                      </a14:backgroundRemoval>
                    </a14:imgEffect>
                  </a14:imgLayer>
                </a14:imgProps>
              </a:ext>
            </a:extLst>
          </a:blip>
          <a:srcRect l="46739" t="3085" r="6953" b="11429"/>
          <a:stretch/>
        </p:blipFill>
        <p:spPr>
          <a:xfrm flipH="1">
            <a:off x="8252834" y="4186696"/>
            <a:ext cx="412886" cy="820833"/>
          </a:xfrm>
          <a:prstGeom prst="rect">
            <a:avLst/>
          </a:prstGeom>
        </p:spPr>
      </p:pic>
      <p:grpSp>
        <p:nvGrpSpPr>
          <p:cNvPr id="112" name="Group 111">
            <a:extLst>
              <a:ext uri="{FF2B5EF4-FFF2-40B4-BE49-F238E27FC236}">
                <a16:creationId xmlns:a16="http://schemas.microsoft.com/office/drawing/2014/main" id="{1087FD1F-7C6A-1742-8306-D3C4FD87E452}"/>
              </a:ext>
            </a:extLst>
          </p:cNvPr>
          <p:cNvGrpSpPr/>
          <p:nvPr/>
        </p:nvGrpSpPr>
        <p:grpSpPr>
          <a:xfrm>
            <a:off x="10698030" y="2307274"/>
            <a:ext cx="655770" cy="251399"/>
            <a:chOff x="10698030" y="2307274"/>
            <a:chExt cx="655770" cy="251399"/>
          </a:xfrm>
        </p:grpSpPr>
        <p:cxnSp>
          <p:nvCxnSpPr>
            <p:cNvPr id="35" name="Straight Connector 34">
              <a:extLst>
                <a:ext uri="{FF2B5EF4-FFF2-40B4-BE49-F238E27FC236}">
                  <a16:creationId xmlns:a16="http://schemas.microsoft.com/office/drawing/2014/main" id="{A8B32CAD-686F-6C4B-B982-8429ED929C57}"/>
                </a:ext>
              </a:extLst>
            </p:cNvPr>
            <p:cNvCxnSpPr>
              <a:cxnSpLocks/>
            </p:cNvCxnSpPr>
            <p:nvPr/>
          </p:nvCxnSpPr>
          <p:spPr>
            <a:xfrm>
              <a:off x="10901816" y="2415748"/>
              <a:ext cx="451984"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52" name="Straight Connector 51">
              <a:extLst>
                <a:ext uri="{FF2B5EF4-FFF2-40B4-BE49-F238E27FC236}">
                  <a16:creationId xmlns:a16="http://schemas.microsoft.com/office/drawing/2014/main" id="{FC609E1D-02EA-4C4C-A9BB-9310A5F7BFDE}"/>
                </a:ext>
              </a:extLst>
            </p:cNvPr>
            <p:cNvCxnSpPr>
              <a:cxnSpLocks/>
            </p:cNvCxnSpPr>
            <p:nvPr/>
          </p:nvCxnSpPr>
          <p:spPr>
            <a:xfrm>
              <a:off x="10895854" y="2307274"/>
              <a:ext cx="0" cy="251399"/>
            </a:xfrm>
            <a:prstGeom prst="line">
              <a:avLst/>
            </a:prstGeom>
          </p:spPr>
          <p:style>
            <a:lnRef idx="3">
              <a:schemeClr val="accent1"/>
            </a:lnRef>
            <a:fillRef idx="0">
              <a:schemeClr val="accent1"/>
            </a:fillRef>
            <a:effectRef idx="2">
              <a:schemeClr val="accent1"/>
            </a:effectRef>
            <a:fontRef idx="minor">
              <a:schemeClr val="tx1"/>
            </a:fontRef>
          </p:style>
        </p:cxnSp>
        <p:cxnSp>
          <p:nvCxnSpPr>
            <p:cNvPr id="55" name="Straight Connector 54">
              <a:extLst>
                <a:ext uri="{FF2B5EF4-FFF2-40B4-BE49-F238E27FC236}">
                  <a16:creationId xmlns:a16="http://schemas.microsoft.com/office/drawing/2014/main" id="{6A273236-789A-CA46-9D83-DDD01FA0E38C}"/>
                </a:ext>
              </a:extLst>
            </p:cNvPr>
            <p:cNvCxnSpPr>
              <a:cxnSpLocks/>
            </p:cNvCxnSpPr>
            <p:nvPr/>
          </p:nvCxnSpPr>
          <p:spPr>
            <a:xfrm flipH="1">
              <a:off x="10698030" y="2307274"/>
              <a:ext cx="207366"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58" name="Straight Connector 57">
              <a:extLst>
                <a:ext uri="{FF2B5EF4-FFF2-40B4-BE49-F238E27FC236}">
                  <a16:creationId xmlns:a16="http://schemas.microsoft.com/office/drawing/2014/main" id="{B2ABA8F8-2A50-E24D-9870-0284A6FFAD05}"/>
                </a:ext>
              </a:extLst>
            </p:cNvPr>
            <p:cNvCxnSpPr>
              <a:cxnSpLocks/>
            </p:cNvCxnSpPr>
            <p:nvPr/>
          </p:nvCxnSpPr>
          <p:spPr>
            <a:xfrm flipH="1">
              <a:off x="10698030" y="2415522"/>
              <a:ext cx="19224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60" name="Straight Connector 59">
              <a:extLst>
                <a:ext uri="{FF2B5EF4-FFF2-40B4-BE49-F238E27FC236}">
                  <a16:creationId xmlns:a16="http://schemas.microsoft.com/office/drawing/2014/main" id="{FDA77619-4918-354F-9F80-F2ED7C385A9F}"/>
                </a:ext>
              </a:extLst>
            </p:cNvPr>
            <p:cNvCxnSpPr>
              <a:cxnSpLocks/>
            </p:cNvCxnSpPr>
            <p:nvPr/>
          </p:nvCxnSpPr>
          <p:spPr>
            <a:xfrm flipH="1">
              <a:off x="10698030" y="2485562"/>
              <a:ext cx="19806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80" name="Straight Connector 79">
              <a:extLst>
                <a:ext uri="{FF2B5EF4-FFF2-40B4-BE49-F238E27FC236}">
                  <a16:creationId xmlns:a16="http://schemas.microsoft.com/office/drawing/2014/main" id="{9D5CF9A6-DDD6-7F4B-BDFB-5280961773BD}"/>
                </a:ext>
              </a:extLst>
            </p:cNvPr>
            <p:cNvCxnSpPr>
              <a:cxnSpLocks/>
            </p:cNvCxnSpPr>
            <p:nvPr/>
          </p:nvCxnSpPr>
          <p:spPr>
            <a:xfrm flipH="1">
              <a:off x="10703849" y="2558673"/>
              <a:ext cx="19806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109" name="Straight Connector 108">
              <a:extLst>
                <a:ext uri="{FF2B5EF4-FFF2-40B4-BE49-F238E27FC236}">
                  <a16:creationId xmlns:a16="http://schemas.microsoft.com/office/drawing/2014/main" id="{592D3099-2FEE-D94D-878C-881EE2573375}"/>
                </a:ext>
              </a:extLst>
            </p:cNvPr>
            <p:cNvCxnSpPr>
              <a:cxnSpLocks/>
            </p:cNvCxnSpPr>
            <p:nvPr/>
          </p:nvCxnSpPr>
          <p:spPr>
            <a:xfrm flipH="1">
              <a:off x="10698030" y="2364046"/>
              <a:ext cx="192245" cy="0"/>
            </a:xfrm>
            <a:prstGeom prst="line">
              <a:avLst/>
            </a:prstGeom>
          </p:spPr>
          <p:style>
            <a:lnRef idx="3">
              <a:schemeClr val="accent1"/>
            </a:lnRef>
            <a:fillRef idx="0">
              <a:schemeClr val="accent1"/>
            </a:fillRef>
            <a:effectRef idx="2">
              <a:schemeClr val="accent1"/>
            </a:effectRef>
            <a:fontRef idx="minor">
              <a:schemeClr val="tx1"/>
            </a:fontRef>
          </p:style>
        </p:cxnSp>
      </p:grpSp>
    </p:spTree>
    <p:extLst>
      <p:ext uri="{BB962C8B-B14F-4D97-AF65-F5344CB8AC3E}">
        <p14:creationId xmlns:p14="http://schemas.microsoft.com/office/powerpoint/2010/main" val="4133697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fade">
                                      <p:cBhvr>
                                        <p:cTn id="10" dur="500"/>
                                        <p:tgtEl>
                                          <p:spTgt spid="6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0816F-6CFF-2741-9653-E48C8B43AFD5}"/>
              </a:ext>
            </a:extLst>
          </p:cNvPr>
          <p:cNvSpPr>
            <a:spLocks noGrp="1"/>
          </p:cNvSpPr>
          <p:nvPr>
            <p:ph type="title"/>
          </p:nvPr>
        </p:nvSpPr>
        <p:spPr/>
        <p:txBody>
          <a:bodyPr/>
          <a:lstStyle/>
          <a:p>
            <a:r>
              <a:rPr lang="en-US" dirty="0"/>
              <a:t>Markdown for calculating the ICC</a:t>
            </a:r>
          </a:p>
        </p:txBody>
      </p:sp>
    </p:spTree>
    <p:extLst>
      <p:ext uri="{BB962C8B-B14F-4D97-AF65-F5344CB8AC3E}">
        <p14:creationId xmlns:p14="http://schemas.microsoft.com/office/powerpoint/2010/main" val="33082730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7" name="Picture 96">
            <a:extLst>
              <a:ext uri="{FF2B5EF4-FFF2-40B4-BE49-F238E27FC236}">
                <a16:creationId xmlns:a16="http://schemas.microsoft.com/office/drawing/2014/main" id="{8DF955EE-44F9-6045-A32F-D0A77EE99371}"/>
              </a:ext>
            </a:extLst>
          </p:cNvPr>
          <p:cNvPicPr>
            <a:picLocks noChangeAspect="1"/>
          </p:cNvPicPr>
          <p:nvPr/>
        </p:nvPicPr>
        <p:blipFill>
          <a:blip r:embed="rId3"/>
          <a:stretch>
            <a:fillRect/>
          </a:stretch>
        </p:blipFill>
        <p:spPr>
          <a:xfrm>
            <a:off x="1559015" y="3132663"/>
            <a:ext cx="4784282" cy="3184965"/>
          </a:xfrm>
          <a:prstGeom prst="rect">
            <a:avLst/>
          </a:prstGeom>
        </p:spPr>
      </p:pic>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8B367063-24D4-704A-BD21-9DE4F2AC35CA}"/>
                  </a:ext>
                </a:extLst>
              </p:cNvPr>
              <p:cNvSpPr txBox="1"/>
              <p:nvPr/>
            </p:nvSpPr>
            <p:spPr>
              <a:xfrm>
                <a:off x="5061816" y="4636388"/>
                <a:ext cx="1041696" cy="307777"/>
              </a:xfrm>
              <a:prstGeom prst="rect">
                <a:avLst/>
              </a:prstGeom>
              <a:noFill/>
            </p:spPr>
            <p:txBody>
              <a:bodyPr wrap="square" rtlCol="0">
                <a:spAutoFit/>
              </a:bodyPr>
              <a:lstStyle/>
              <a:p>
                <a14:m>
                  <m:oMath xmlns:m="http://schemas.openxmlformats.org/officeDocument/2006/math">
                    <m:r>
                      <a:rPr lang="en-US" sz="1400" i="1" smtClean="0">
                        <a:solidFill>
                          <a:schemeClr val="accent1"/>
                        </a:solidFill>
                        <a:latin typeface="Cambria Math" panose="02040503050406030204" pitchFamily="18" charset="0"/>
                        <a:ea typeface="Cambria Math" panose="02040503050406030204" pitchFamily="18" charset="0"/>
                      </a:rPr>
                      <m:t>𝜎</m:t>
                    </m:r>
                  </m:oMath>
                </a14:m>
                <a:r>
                  <a:rPr lang="en-US" sz="1400" baseline="30000" dirty="0">
                    <a:solidFill>
                      <a:schemeClr val="accent1"/>
                    </a:solidFill>
                    <a:latin typeface="Helvetica" pitchFamily="2" charset="0"/>
                  </a:rPr>
                  <a:t>2</a:t>
                </a:r>
                <a:r>
                  <a:rPr lang="en-US" sz="1400" dirty="0">
                    <a:solidFill>
                      <a:schemeClr val="accent1"/>
                    </a:solidFill>
                    <a:latin typeface="Helvetica" pitchFamily="2" charset="0"/>
                  </a:rPr>
                  <a:t>= 2.09</a:t>
                </a:r>
              </a:p>
            </p:txBody>
          </p:sp>
        </mc:Choice>
        <mc:Fallback xmlns="">
          <p:sp>
            <p:nvSpPr>
              <p:cNvPr id="32" name="TextBox 31">
                <a:extLst>
                  <a:ext uri="{FF2B5EF4-FFF2-40B4-BE49-F238E27FC236}">
                    <a16:creationId xmlns:a16="http://schemas.microsoft.com/office/drawing/2014/main" id="{8B367063-24D4-704A-BD21-9DE4F2AC35CA}"/>
                  </a:ext>
                </a:extLst>
              </p:cNvPr>
              <p:cNvSpPr txBox="1">
                <a:spLocks noRot="1" noChangeAspect="1" noMove="1" noResize="1" noEditPoints="1" noAdjustHandles="1" noChangeArrowheads="1" noChangeShapeType="1" noTextEdit="1"/>
              </p:cNvSpPr>
              <p:nvPr/>
            </p:nvSpPr>
            <p:spPr>
              <a:xfrm>
                <a:off x="5061816" y="4636388"/>
                <a:ext cx="1041696" cy="307777"/>
              </a:xfrm>
              <a:prstGeom prst="rect">
                <a:avLst/>
              </a:prstGeom>
              <a:blipFill>
                <a:blip r:embed="rId4"/>
                <a:stretch>
                  <a:fillRect b="-20000"/>
                </a:stretch>
              </a:blipFill>
            </p:spPr>
            <p:txBody>
              <a:bodyPr/>
              <a:lstStyle/>
              <a:p>
                <a:r>
                  <a:rPr lang="en-US">
                    <a:noFill/>
                  </a:rPr>
                  <a:t> </a:t>
                </a:r>
              </a:p>
            </p:txBody>
          </p:sp>
        </mc:Fallback>
      </mc:AlternateContent>
      <p:sp>
        <p:nvSpPr>
          <p:cNvPr id="34" name="TextBox 33">
            <a:extLst>
              <a:ext uri="{FF2B5EF4-FFF2-40B4-BE49-F238E27FC236}">
                <a16:creationId xmlns:a16="http://schemas.microsoft.com/office/drawing/2014/main" id="{32BC0604-D0A4-0F4D-8503-172DCA9B7902}"/>
              </a:ext>
            </a:extLst>
          </p:cNvPr>
          <p:cNvSpPr txBox="1"/>
          <p:nvPr/>
        </p:nvSpPr>
        <p:spPr>
          <a:xfrm>
            <a:off x="4683099" y="4416111"/>
            <a:ext cx="1383579" cy="307777"/>
          </a:xfrm>
          <a:prstGeom prst="rect">
            <a:avLst/>
          </a:prstGeom>
          <a:noFill/>
        </p:spPr>
        <p:txBody>
          <a:bodyPr wrap="square" rtlCol="0">
            <a:spAutoFit/>
          </a:bodyPr>
          <a:lstStyle/>
          <a:p>
            <a:r>
              <a:rPr lang="en-US" sz="1400" dirty="0">
                <a:solidFill>
                  <a:schemeClr val="accent1"/>
                </a:solidFill>
                <a:latin typeface="Helvetica" pitchFamily="2" charset="0"/>
              </a:rPr>
              <a:t>Within group</a:t>
            </a:r>
          </a:p>
        </p:txBody>
      </p:sp>
      <p:cxnSp>
        <p:nvCxnSpPr>
          <p:cNvPr id="84" name="Straight Connector 83">
            <a:extLst>
              <a:ext uri="{FF2B5EF4-FFF2-40B4-BE49-F238E27FC236}">
                <a16:creationId xmlns:a16="http://schemas.microsoft.com/office/drawing/2014/main" id="{C739864B-4A02-8640-A2F7-0E4BECE40E3C}"/>
              </a:ext>
            </a:extLst>
          </p:cNvPr>
          <p:cNvCxnSpPr>
            <a:cxnSpLocks/>
          </p:cNvCxnSpPr>
          <p:nvPr/>
        </p:nvCxnSpPr>
        <p:spPr>
          <a:xfrm flipH="1">
            <a:off x="2987093" y="4171541"/>
            <a:ext cx="105280"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30" name="Straight Connector 29">
            <a:extLst>
              <a:ext uri="{FF2B5EF4-FFF2-40B4-BE49-F238E27FC236}">
                <a16:creationId xmlns:a16="http://schemas.microsoft.com/office/drawing/2014/main" id="{CB9F3D86-9D73-5F41-BC2E-E0FA9B7297D9}"/>
              </a:ext>
            </a:extLst>
          </p:cNvPr>
          <p:cNvCxnSpPr>
            <a:cxnSpLocks/>
          </p:cNvCxnSpPr>
          <p:nvPr/>
        </p:nvCxnSpPr>
        <p:spPr>
          <a:xfrm>
            <a:off x="2994624" y="4171541"/>
            <a:ext cx="0" cy="942195"/>
          </a:xfrm>
          <a:prstGeom prst="line">
            <a:avLst/>
          </a:prstGeom>
        </p:spPr>
        <p:style>
          <a:lnRef idx="3">
            <a:schemeClr val="accent2"/>
          </a:lnRef>
          <a:fillRef idx="0">
            <a:schemeClr val="accent2"/>
          </a:fillRef>
          <a:effectRef idx="2">
            <a:schemeClr val="accent2"/>
          </a:effectRef>
          <a:fontRef idx="minor">
            <a:schemeClr val="tx1"/>
          </a:fontRef>
        </p:style>
      </p:cxnSp>
      <p:cxnSp>
        <p:nvCxnSpPr>
          <p:cNvPr id="53" name="Straight Connector 52">
            <a:extLst>
              <a:ext uri="{FF2B5EF4-FFF2-40B4-BE49-F238E27FC236}">
                <a16:creationId xmlns:a16="http://schemas.microsoft.com/office/drawing/2014/main" id="{5A0997CC-7374-D846-84A6-E6DF705E1E72}"/>
              </a:ext>
            </a:extLst>
          </p:cNvPr>
          <p:cNvCxnSpPr>
            <a:cxnSpLocks/>
          </p:cNvCxnSpPr>
          <p:nvPr/>
        </p:nvCxnSpPr>
        <p:spPr>
          <a:xfrm flipH="1">
            <a:off x="2765523" y="4641976"/>
            <a:ext cx="230292" cy="0"/>
          </a:xfrm>
          <a:prstGeom prst="line">
            <a:avLst/>
          </a:prstGeom>
        </p:spPr>
        <p:style>
          <a:lnRef idx="3">
            <a:schemeClr val="accent2"/>
          </a:lnRef>
          <a:fillRef idx="0">
            <a:schemeClr val="accent2"/>
          </a:fillRef>
          <a:effectRef idx="2">
            <a:schemeClr val="accent2"/>
          </a:effectRef>
          <a:fontRef idx="minor">
            <a:schemeClr val="tx1"/>
          </a:fontRef>
        </p:style>
      </p:cxnSp>
      <p:sp>
        <p:nvSpPr>
          <p:cNvPr id="56" name="TextBox 55">
            <a:extLst>
              <a:ext uri="{FF2B5EF4-FFF2-40B4-BE49-F238E27FC236}">
                <a16:creationId xmlns:a16="http://schemas.microsoft.com/office/drawing/2014/main" id="{E400AB07-293A-E443-A3E0-F7FE62D24C83}"/>
              </a:ext>
            </a:extLst>
          </p:cNvPr>
          <p:cNvSpPr txBox="1"/>
          <p:nvPr/>
        </p:nvSpPr>
        <p:spPr>
          <a:xfrm>
            <a:off x="2126277" y="4087117"/>
            <a:ext cx="879817" cy="523220"/>
          </a:xfrm>
          <a:prstGeom prst="rect">
            <a:avLst/>
          </a:prstGeom>
          <a:noFill/>
        </p:spPr>
        <p:txBody>
          <a:bodyPr wrap="square" rtlCol="0">
            <a:spAutoFit/>
          </a:bodyPr>
          <a:lstStyle/>
          <a:p>
            <a:r>
              <a:rPr lang="en-US" sz="1400" dirty="0">
                <a:solidFill>
                  <a:schemeClr val="accent2"/>
                </a:solidFill>
                <a:latin typeface="Helvetica" pitchFamily="2" charset="0"/>
              </a:rPr>
              <a:t>Between </a:t>
            </a:r>
          </a:p>
          <a:p>
            <a:r>
              <a:rPr lang="en-US" sz="1400" dirty="0">
                <a:solidFill>
                  <a:schemeClr val="accent2"/>
                </a:solidFill>
                <a:latin typeface="Helvetica" pitchFamily="2" charset="0"/>
              </a:rPr>
              <a:t>group</a:t>
            </a:r>
          </a:p>
        </p:txBody>
      </p:sp>
      <mc:AlternateContent xmlns:mc="http://schemas.openxmlformats.org/markup-compatibility/2006" xmlns:a14="http://schemas.microsoft.com/office/drawing/2010/main">
        <mc:Choice Requires="a14">
          <p:sp>
            <p:nvSpPr>
              <p:cNvPr id="57" name="TextBox 56">
                <a:extLst>
                  <a:ext uri="{FF2B5EF4-FFF2-40B4-BE49-F238E27FC236}">
                    <a16:creationId xmlns:a16="http://schemas.microsoft.com/office/drawing/2014/main" id="{15955E1C-3DD7-B545-BE1B-EEBA0488B643}"/>
                  </a:ext>
                </a:extLst>
              </p:cNvPr>
              <p:cNvSpPr txBox="1"/>
              <p:nvPr/>
            </p:nvSpPr>
            <p:spPr>
              <a:xfrm>
                <a:off x="2251664" y="4696773"/>
                <a:ext cx="846183" cy="523220"/>
              </a:xfrm>
              <a:prstGeom prst="rect">
                <a:avLst/>
              </a:prstGeom>
              <a:noFill/>
            </p:spPr>
            <p:txBody>
              <a:bodyPr wrap="square" rtlCol="0">
                <a:spAutoFit/>
              </a:bodyPr>
              <a:lstStyle/>
              <a:p>
                <a14:m>
                  <m:oMath xmlns:m="http://schemas.openxmlformats.org/officeDocument/2006/math">
                    <m:r>
                      <a:rPr lang="en-US" sz="1400" i="1" smtClean="0">
                        <a:solidFill>
                          <a:schemeClr val="accent2"/>
                        </a:solidFill>
                        <a:latin typeface="Cambria Math" panose="02040503050406030204" pitchFamily="18" charset="0"/>
                        <a:ea typeface="Cambria Math" panose="02040503050406030204" pitchFamily="18" charset="0"/>
                      </a:rPr>
                      <m:t>𝜎</m:t>
                    </m:r>
                  </m:oMath>
                </a14:m>
                <a:r>
                  <a:rPr lang="en-US" sz="1400" baseline="30000" dirty="0">
                    <a:solidFill>
                      <a:schemeClr val="accent2"/>
                    </a:solidFill>
                    <a:latin typeface="Helvetica" pitchFamily="2" charset="0"/>
                  </a:rPr>
                  <a:t>2</a:t>
                </a:r>
                <a:r>
                  <a:rPr lang="en-US" sz="1400" dirty="0">
                    <a:solidFill>
                      <a:schemeClr val="accent2"/>
                    </a:solidFill>
                    <a:latin typeface="Helvetica" pitchFamily="2" charset="0"/>
                  </a:rPr>
                  <a:t>= 112.31</a:t>
                </a:r>
              </a:p>
            </p:txBody>
          </p:sp>
        </mc:Choice>
        <mc:Fallback xmlns="">
          <p:sp>
            <p:nvSpPr>
              <p:cNvPr id="57" name="TextBox 56">
                <a:extLst>
                  <a:ext uri="{FF2B5EF4-FFF2-40B4-BE49-F238E27FC236}">
                    <a16:creationId xmlns:a16="http://schemas.microsoft.com/office/drawing/2014/main" id="{15955E1C-3DD7-B545-BE1B-EEBA0488B643}"/>
                  </a:ext>
                </a:extLst>
              </p:cNvPr>
              <p:cNvSpPr txBox="1">
                <a:spLocks noRot="1" noChangeAspect="1" noMove="1" noResize="1" noEditPoints="1" noAdjustHandles="1" noChangeArrowheads="1" noChangeShapeType="1" noTextEdit="1"/>
              </p:cNvSpPr>
              <p:nvPr/>
            </p:nvSpPr>
            <p:spPr>
              <a:xfrm>
                <a:off x="2251664" y="4696773"/>
                <a:ext cx="846183" cy="523220"/>
              </a:xfrm>
              <a:prstGeom prst="rect">
                <a:avLst/>
              </a:prstGeom>
              <a:blipFill>
                <a:blip r:embed="rId5"/>
                <a:stretch>
                  <a:fillRect l="-1471" b="-11905"/>
                </a:stretch>
              </a:blipFill>
            </p:spPr>
            <p:txBody>
              <a:bodyPr/>
              <a:lstStyle/>
              <a:p>
                <a:r>
                  <a:rPr lang="en-US">
                    <a:noFill/>
                  </a:rPr>
                  <a:t> </a:t>
                </a:r>
              </a:p>
            </p:txBody>
          </p:sp>
        </mc:Fallback>
      </mc:AlternateContent>
      <p:cxnSp>
        <p:nvCxnSpPr>
          <p:cNvPr id="86" name="Straight Connector 85">
            <a:extLst>
              <a:ext uri="{FF2B5EF4-FFF2-40B4-BE49-F238E27FC236}">
                <a16:creationId xmlns:a16="http://schemas.microsoft.com/office/drawing/2014/main" id="{3B7DF031-457E-2941-9D3C-3FFA2BC9D9CD}"/>
              </a:ext>
            </a:extLst>
          </p:cNvPr>
          <p:cNvCxnSpPr>
            <a:cxnSpLocks/>
          </p:cNvCxnSpPr>
          <p:nvPr/>
        </p:nvCxnSpPr>
        <p:spPr>
          <a:xfrm flipH="1">
            <a:off x="2992568" y="5113951"/>
            <a:ext cx="105279" cy="0"/>
          </a:xfrm>
          <a:prstGeom prst="line">
            <a:avLst/>
          </a:prstGeom>
        </p:spPr>
        <p:style>
          <a:lnRef idx="3">
            <a:schemeClr val="accent2"/>
          </a:lnRef>
          <a:fillRef idx="0">
            <a:schemeClr val="accent2"/>
          </a:fillRef>
          <a:effectRef idx="2">
            <a:schemeClr val="accent2"/>
          </a:effectRef>
          <a:fontRef idx="minor">
            <a:schemeClr val="tx1"/>
          </a:fontRef>
        </p:style>
      </p:cxnSp>
      <p:grpSp>
        <p:nvGrpSpPr>
          <p:cNvPr id="105" name="Group 104">
            <a:extLst>
              <a:ext uri="{FF2B5EF4-FFF2-40B4-BE49-F238E27FC236}">
                <a16:creationId xmlns:a16="http://schemas.microsoft.com/office/drawing/2014/main" id="{AB2E2DF0-984C-2C49-AB9C-BBB8D0364935}"/>
              </a:ext>
            </a:extLst>
          </p:cNvPr>
          <p:cNvGrpSpPr/>
          <p:nvPr/>
        </p:nvGrpSpPr>
        <p:grpSpPr>
          <a:xfrm>
            <a:off x="3486641" y="4990031"/>
            <a:ext cx="2209006" cy="279850"/>
            <a:chOff x="8565583" y="3359121"/>
            <a:chExt cx="2492658" cy="315785"/>
          </a:xfrm>
        </p:grpSpPr>
        <p:cxnSp>
          <p:nvCxnSpPr>
            <p:cNvPr id="38" name="Straight Connector 37">
              <a:extLst>
                <a:ext uri="{FF2B5EF4-FFF2-40B4-BE49-F238E27FC236}">
                  <a16:creationId xmlns:a16="http://schemas.microsoft.com/office/drawing/2014/main" id="{9B87D4A8-0CB3-0C48-9F02-F9D2CAFBA1B9}"/>
                </a:ext>
              </a:extLst>
            </p:cNvPr>
            <p:cNvCxnSpPr>
              <a:cxnSpLocks/>
            </p:cNvCxnSpPr>
            <p:nvPr/>
          </p:nvCxnSpPr>
          <p:spPr>
            <a:xfrm flipH="1">
              <a:off x="8565673" y="3406471"/>
              <a:ext cx="18972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69" name="Straight Connector 68">
              <a:extLst>
                <a:ext uri="{FF2B5EF4-FFF2-40B4-BE49-F238E27FC236}">
                  <a16:creationId xmlns:a16="http://schemas.microsoft.com/office/drawing/2014/main" id="{BA3D5846-7D59-2E47-84C1-59630431EAAB}"/>
                </a:ext>
              </a:extLst>
            </p:cNvPr>
            <p:cNvCxnSpPr>
              <a:cxnSpLocks/>
            </p:cNvCxnSpPr>
            <p:nvPr/>
          </p:nvCxnSpPr>
          <p:spPr>
            <a:xfrm>
              <a:off x="8757180" y="3359121"/>
              <a:ext cx="0" cy="315785"/>
            </a:xfrm>
            <a:prstGeom prst="line">
              <a:avLst/>
            </a:prstGeom>
          </p:spPr>
          <p:style>
            <a:lnRef idx="3">
              <a:schemeClr val="accent1"/>
            </a:lnRef>
            <a:fillRef idx="0">
              <a:schemeClr val="accent1"/>
            </a:fillRef>
            <a:effectRef idx="2">
              <a:schemeClr val="accent1"/>
            </a:effectRef>
            <a:fontRef idx="minor">
              <a:schemeClr val="tx1"/>
            </a:fontRef>
          </p:style>
        </p:cxnSp>
        <p:cxnSp>
          <p:nvCxnSpPr>
            <p:cNvPr id="74" name="Straight Connector 73">
              <a:extLst>
                <a:ext uri="{FF2B5EF4-FFF2-40B4-BE49-F238E27FC236}">
                  <a16:creationId xmlns:a16="http://schemas.microsoft.com/office/drawing/2014/main" id="{8679594A-D0AB-9944-BF20-B2D87E24C04F}"/>
                </a:ext>
              </a:extLst>
            </p:cNvPr>
            <p:cNvCxnSpPr>
              <a:cxnSpLocks/>
            </p:cNvCxnSpPr>
            <p:nvPr/>
          </p:nvCxnSpPr>
          <p:spPr>
            <a:xfrm flipH="1">
              <a:off x="8565583" y="3364229"/>
              <a:ext cx="18972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78" name="Straight Connector 77">
              <a:extLst>
                <a:ext uri="{FF2B5EF4-FFF2-40B4-BE49-F238E27FC236}">
                  <a16:creationId xmlns:a16="http://schemas.microsoft.com/office/drawing/2014/main" id="{45A7CC10-E5CB-4A4F-91DB-34A4AF992C6D}"/>
                </a:ext>
              </a:extLst>
            </p:cNvPr>
            <p:cNvCxnSpPr>
              <a:cxnSpLocks/>
            </p:cNvCxnSpPr>
            <p:nvPr/>
          </p:nvCxnSpPr>
          <p:spPr>
            <a:xfrm flipH="1">
              <a:off x="8566385" y="3460051"/>
              <a:ext cx="18972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79" name="Straight Connector 78">
              <a:extLst>
                <a:ext uri="{FF2B5EF4-FFF2-40B4-BE49-F238E27FC236}">
                  <a16:creationId xmlns:a16="http://schemas.microsoft.com/office/drawing/2014/main" id="{3FC5F051-48E4-7E46-AB8A-FDE56A4DB726}"/>
                </a:ext>
              </a:extLst>
            </p:cNvPr>
            <p:cNvCxnSpPr>
              <a:cxnSpLocks/>
            </p:cNvCxnSpPr>
            <p:nvPr/>
          </p:nvCxnSpPr>
          <p:spPr>
            <a:xfrm flipH="1">
              <a:off x="8578381" y="3577553"/>
              <a:ext cx="18972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82" name="Straight Connector 81">
              <a:extLst>
                <a:ext uri="{FF2B5EF4-FFF2-40B4-BE49-F238E27FC236}">
                  <a16:creationId xmlns:a16="http://schemas.microsoft.com/office/drawing/2014/main" id="{D8BB18E0-23DA-4546-943A-6F5C74187F99}"/>
                </a:ext>
              </a:extLst>
            </p:cNvPr>
            <p:cNvCxnSpPr>
              <a:cxnSpLocks/>
            </p:cNvCxnSpPr>
            <p:nvPr/>
          </p:nvCxnSpPr>
          <p:spPr>
            <a:xfrm flipH="1">
              <a:off x="8577220" y="3673073"/>
              <a:ext cx="18972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83" name="Straight Connector 82">
              <a:extLst>
                <a:ext uri="{FF2B5EF4-FFF2-40B4-BE49-F238E27FC236}">
                  <a16:creationId xmlns:a16="http://schemas.microsoft.com/office/drawing/2014/main" id="{2A707659-12B6-114B-9B1D-5C70077D6689}"/>
                </a:ext>
              </a:extLst>
            </p:cNvPr>
            <p:cNvCxnSpPr>
              <a:cxnSpLocks/>
            </p:cNvCxnSpPr>
            <p:nvPr/>
          </p:nvCxnSpPr>
          <p:spPr>
            <a:xfrm flipH="1">
              <a:off x="8762290" y="3505246"/>
              <a:ext cx="2295951" cy="0"/>
            </a:xfrm>
            <a:prstGeom prst="line">
              <a:avLst/>
            </a:prstGeom>
          </p:spPr>
          <p:style>
            <a:lnRef idx="3">
              <a:schemeClr val="accent1"/>
            </a:lnRef>
            <a:fillRef idx="0">
              <a:schemeClr val="accent1"/>
            </a:fillRef>
            <a:effectRef idx="2">
              <a:schemeClr val="accent1"/>
            </a:effectRef>
            <a:fontRef idx="minor">
              <a:schemeClr val="tx1"/>
            </a:fontRef>
          </p:style>
        </p:cxnSp>
      </p:grpSp>
      <p:pic>
        <p:nvPicPr>
          <p:cNvPr id="91" name="Picture 90">
            <a:extLst>
              <a:ext uri="{FF2B5EF4-FFF2-40B4-BE49-F238E27FC236}">
                <a16:creationId xmlns:a16="http://schemas.microsoft.com/office/drawing/2014/main" id="{781FB2B0-CD68-6B41-86E1-0CC04BE19E9C}"/>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8549" b="76938" l="4631" r="41677">
                        <a14:foregroundMark x1="19231" y1="26429" x2="19231" y2="26429"/>
                        <a14:foregroundMark x1="22692" y1="51071" x2="22692" y2="51071"/>
                        <a14:foregroundMark x1="26154" y1="69643" x2="26154" y2="69643"/>
                        <a14:foregroundMark x1="18077" y1="69643" x2="18077" y2="69643"/>
                        <a14:foregroundMark x1="33846" y1="50000" x2="33846" y2="50000"/>
                        <a14:foregroundMark x1="16154" y1="46786" x2="16154" y2="46786"/>
                        <a14:foregroundMark x1="21538" y1="46786" x2="21538" y2="46786"/>
                      </a14:backgroundRemoval>
                    </a14:imgEffect>
                  </a14:imgLayer>
                </a14:imgProps>
              </a:ext>
            </a:extLst>
          </a:blip>
          <a:srcRect r="53692" b="14514"/>
          <a:stretch/>
        </p:blipFill>
        <p:spPr>
          <a:xfrm>
            <a:off x="4969848" y="5699378"/>
            <a:ext cx="254879" cy="506710"/>
          </a:xfrm>
          <a:prstGeom prst="rect">
            <a:avLst/>
          </a:prstGeom>
        </p:spPr>
      </p:pic>
      <p:pic>
        <p:nvPicPr>
          <p:cNvPr id="92" name="Picture 91">
            <a:extLst>
              <a:ext uri="{FF2B5EF4-FFF2-40B4-BE49-F238E27FC236}">
                <a16:creationId xmlns:a16="http://schemas.microsoft.com/office/drawing/2014/main" id="{4CC27682-C9E5-AF45-AA2F-F81D8E088115}"/>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11634" b="80023" l="51370" r="88416">
                        <a14:foregroundMark x1="67308" y1="25000" x2="67308" y2="25000"/>
                      </a14:backgroundRemoval>
                    </a14:imgEffect>
                  </a14:imgLayer>
                </a14:imgProps>
              </a:ext>
            </a:extLst>
          </a:blip>
          <a:srcRect l="46739" t="3085" r="6953" b="11429"/>
          <a:stretch/>
        </p:blipFill>
        <p:spPr>
          <a:xfrm flipH="1">
            <a:off x="2947555" y="5717641"/>
            <a:ext cx="245693" cy="488446"/>
          </a:xfrm>
          <a:prstGeom prst="rect">
            <a:avLst/>
          </a:prstGeom>
        </p:spPr>
      </p:pic>
      <p:grpSp>
        <p:nvGrpSpPr>
          <p:cNvPr id="112" name="Group 111">
            <a:extLst>
              <a:ext uri="{FF2B5EF4-FFF2-40B4-BE49-F238E27FC236}">
                <a16:creationId xmlns:a16="http://schemas.microsoft.com/office/drawing/2014/main" id="{1087FD1F-7C6A-1742-8306-D3C4FD87E452}"/>
              </a:ext>
            </a:extLst>
          </p:cNvPr>
          <p:cNvGrpSpPr/>
          <p:nvPr/>
        </p:nvGrpSpPr>
        <p:grpSpPr>
          <a:xfrm>
            <a:off x="5114500" y="4052087"/>
            <a:ext cx="581147" cy="222791"/>
            <a:chOff x="10698030" y="2307274"/>
            <a:chExt cx="655770" cy="251399"/>
          </a:xfrm>
        </p:grpSpPr>
        <p:cxnSp>
          <p:nvCxnSpPr>
            <p:cNvPr id="35" name="Straight Connector 34">
              <a:extLst>
                <a:ext uri="{FF2B5EF4-FFF2-40B4-BE49-F238E27FC236}">
                  <a16:creationId xmlns:a16="http://schemas.microsoft.com/office/drawing/2014/main" id="{A8B32CAD-686F-6C4B-B982-8429ED929C57}"/>
                </a:ext>
              </a:extLst>
            </p:cNvPr>
            <p:cNvCxnSpPr>
              <a:cxnSpLocks/>
            </p:cNvCxnSpPr>
            <p:nvPr/>
          </p:nvCxnSpPr>
          <p:spPr>
            <a:xfrm>
              <a:off x="10901816" y="2415748"/>
              <a:ext cx="451984"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52" name="Straight Connector 51">
              <a:extLst>
                <a:ext uri="{FF2B5EF4-FFF2-40B4-BE49-F238E27FC236}">
                  <a16:creationId xmlns:a16="http://schemas.microsoft.com/office/drawing/2014/main" id="{FC609E1D-02EA-4C4C-A9BB-9310A5F7BFDE}"/>
                </a:ext>
              </a:extLst>
            </p:cNvPr>
            <p:cNvCxnSpPr>
              <a:cxnSpLocks/>
            </p:cNvCxnSpPr>
            <p:nvPr/>
          </p:nvCxnSpPr>
          <p:spPr>
            <a:xfrm>
              <a:off x="10895854" y="2307274"/>
              <a:ext cx="0" cy="251399"/>
            </a:xfrm>
            <a:prstGeom prst="line">
              <a:avLst/>
            </a:prstGeom>
          </p:spPr>
          <p:style>
            <a:lnRef idx="3">
              <a:schemeClr val="accent1"/>
            </a:lnRef>
            <a:fillRef idx="0">
              <a:schemeClr val="accent1"/>
            </a:fillRef>
            <a:effectRef idx="2">
              <a:schemeClr val="accent1"/>
            </a:effectRef>
            <a:fontRef idx="minor">
              <a:schemeClr val="tx1"/>
            </a:fontRef>
          </p:style>
        </p:cxnSp>
        <p:cxnSp>
          <p:nvCxnSpPr>
            <p:cNvPr id="55" name="Straight Connector 54">
              <a:extLst>
                <a:ext uri="{FF2B5EF4-FFF2-40B4-BE49-F238E27FC236}">
                  <a16:creationId xmlns:a16="http://schemas.microsoft.com/office/drawing/2014/main" id="{6A273236-789A-CA46-9D83-DDD01FA0E38C}"/>
                </a:ext>
              </a:extLst>
            </p:cNvPr>
            <p:cNvCxnSpPr>
              <a:cxnSpLocks/>
            </p:cNvCxnSpPr>
            <p:nvPr/>
          </p:nvCxnSpPr>
          <p:spPr>
            <a:xfrm flipH="1">
              <a:off x="10698030" y="2307274"/>
              <a:ext cx="207366"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58" name="Straight Connector 57">
              <a:extLst>
                <a:ext uri="{FF2B5EF4-FFF2-40B4-BE49-F238E27FC236}">
                  <a16:creationId xmlns:a16="http://schemas.microsoft.com/office/drawing/2014/main" id="{B2ABA8F8-2A50-E24D-9870-0284A6FFAD05}"/>
                </a:ext>
              </a:extLst>
            </p:cNvPr>
            <p:cNvCxnSpPr>
              <a:cxnSpLocks/>
            </p:cNvCxnSpPr>
            <p:nvPr/>
          </p:nvCxnSpPr>
          <p:spPr>
            <a:xfrm flipH="1">
              <a:off x="10698030" y="2415522"/>
              <a:ext cx="19224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60" name="Straight Connector 59">
              <a:extLst>
                <a:ext uri="{FF2B5EF4-FFF2-40B4-BE49-F238E27FC236}">
                  <a16:creationId xmlns:a16="http://schemas.microsoft.com/office/drawing/2014/main" id="{FDA77619-4918-354F-9F80-F2ED7C385A9F}"/>
                </a:ext>
              </a:extLst>
            </p:cNvPr>
            <p:cNvCxnSpPr>
              <a:cxnSpLocks/>
            </p:cNvCxnSpPr>
            <p:nvPr/>
          </p:nvCxnSpPr>
          <p:spPr>
            <a:xfrm flipH="1">
              <a:off x="10698030" y="2485562"/>
              <a:ext cx="19806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80" name="Straight Connector 79">
              <a:extLst>
                <a:ext uri="{FF2B5EF4-FFF2-40B4-BE49-F238E27FC236}">
                  <a16:creationId xmlns:a16="http://schemas.microsoft.com/office/drawing/2014/main" id="{9D5CF9A6-DDD6-7F4B-BDFB-5280961773BD}"/>
                </a:ext>
              </a:extLst>
            </p:cNvPr>
            <p:cNvCxnSpPr>
              <a:cxnSpLocks/>
            </p:cNvCxnSpPr>
            <p:nvPr/>
          </p:nvCxnSpPr>
          <p:spPr>
            <a:xfrm flipH="1">
              <a:off x="10703849" y="2558673"/>
              <a:ext cx="19806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109" name="Straight Connector 108">
              <a:extLst>
                <a:ext uri="{FF2B5EF4-FFF2-40B4-BE49-F238E27FC236}">
                  <a16:creationId xmlns:a16="http://schemas.microsoft.com/office/drawing/2014/main" id="{592D3099-2FEE-D94D-878C-881EE2573375}"/>
                </a:ext>
              </a:extLst>
            </p:cNvPr>
            <p:cNvCxnSpPr>
              <a:cxnSpLocks/>
            </p:cNvCxnSpPr>
            <p:nvPr/>
          </p:nvCxnSpPr>
          <p:spPr>
            <a:xfrm flipH="1">
              <a:off x="10698030" y="2364046"/>
              <a:ext cx="192245" cy="0"/>
            </a:xfrm>
            <a:prstGeom prst="line">
              <a:avLst/>
            </a:prstGeom>
          </p:spPr>
          <p:style>
            <a:lnRef idx="3">
              <a:schemeClr val="accent1"/>
            </a:lnRef>
            <a:fillRef idx="0">
              <a:schemeClr val="accent1"/>
            </a:fillRef>
            <a:effectRef idx="2">
              <a:schemeClr val="accent1"/>
            </a:effectRef>
            <a:fontRef idx="minor">
              <a:schemeClr val="tx1"/>
            </a:fontRef>
          </p:style>
        </p:cxnSp>
      </p:grpSp>
      <p:sp>
        <p:nvSpPr>
          <p:cNvPr id="2" name="Title 1">
            <a:extLst>
              <a:ext uri="{FF2B5EF4-FFF2-40B4-BE49-F238E27FC236}">
                <a16:creationId xmlns:a16="http://schemas.microsoft.com/office/drawing/2014/main" id="{1E3848FB-82AE-EE45-8171-BD12C477C29C}"/>
              </a:ext>
            </a:extLst>
          </p:cNvPr>
          <p:cNvSpPr>
            <a:spLocks noGrp="1"/>
          </p:cNvSpPr>
          <p:nvPr>
            <p:ph type="title"/>
          </p:nvPr>
        </p:nvSpPr>
        <p:spPr/>
        <p:txBody>
          <a:bodyPr/>
          <a:lstStyle/>
          <a:p>
            <a:r>
              <a:rPr lang="en-US" dirty="0"/>
              <a:t>Determining the effective sample size, N</a:t>
            </a:r>
          </a:p>
        </p:txBody>
      </p:sp>
      <p:sp>
        <p:nvSpPr>
          <p:cNvPr id="17" name="Content Placeholder 2">
            <a:extLst>
              <a:ext uri="{FF2B5EF4-FFF2-40B4-BE49-F238E27FC236}">
                <a16:creationId xmlns:a16="http://schemas.microsoft.com/office/drawing/2014/main" id="{8DAFF789-9374-3140-93F8-F14182574EDE}"/>
              </a:ext>
            </a:extLst>
          </p:cNvPr>
          <p:cNvSpPr txBox="1">
            <a:spLocks/>
          </p:cNvSpPr>
          <p:nvPr/>
        </p:nvSpPr>
        <p:spPr>
          <a:xfrm>
            <a:off x="2055271" y="1780064"/>
            <a:ext cx="5123688" cy="46297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b="1" dirty="0">
                <a:latin typeface="Helvetica" pitchFamily="2" charset="0"/>
              </a:rPr>
              <a:t>Intraclass correlation (ICC)</a:t>
            </a:r>
            <a:endParaRPr lang="en-US" sz="2400" dirty="0">
              <a:latin typeface="Helvetica" pitchFamily="2" charset="0"/>
            </a:endParaRPr>
          </a:p>
        </p:txBody>
      </p:sp>
      <p:grpSp>
        <p:nvGrpSpPr>
          <p:cNvPr id="18" name="Group 17">
            <a:extLst>
              <a:ext uri="{FF2B5EF4-FFF2-40B4-BE49-F238E27FC236}">
                <a16:creationId xmlns:a16="http://schemas.microsoft.com/office/drawing/2014/main" id="{BB9F517C-5B63-9544-871F-E0C6BE7E2B3A}"/>
              </a:ext>
            </a:extLst>
          </p:cNvPr>
          <p:cNvGrpSpPr/>
          <p:nvPr/>
        </p:nvGrpSpPr>
        <p:grpSpPr>
          <a:xfrm>
            <a:off x="2064891" y="2206879"/>
            <a:ext cx="4120673" cy="889108"/>
            <a:chOff x="903068" y="2290240"/>
            <a:chExt cx="4120673" cy="889108"/>
          </a:xfrm>
        </p:grpSpPr>
        <p:sp>
          <p:nvSpPr>
            <p:cNvPr id="11" name="Rectangle 10">
              <a:extLst>
                <a:ext uri="{FF2B5EF4-FFF2-40B4-BE49-F238E27FC236}">
                  <a16:creationId xmlns:a16="http://schemas.microsoft.com/office/drawing/2014/main" id="{E6144EAA-2A6C-FF42-BAE1-498CD7AC0663}"/>
                </a:ext>
              </a:extLst>
            </p:cNvPr>
            <p:cNvSpPr/>
            <p:nvPr/>
          </p:nvSpPr>
          <p:spPr>
            <a:xfrm>
              <a:off x="903068" y="2493208"/>
              <a:ext cx="4120673" cy="430887"/>
            </a:xfrm>
            <a:prstGeom prst="rect">
              <a:avLst/>
            </a:prstGeom>
          </p:spPr>
          <p:txBody>
            <a:bodyPr wrap="square">
              <a:spAutoFit/>
            </a:bodyPr>
            <a:lstStyle/>
            <a:p>
              <a:r>
                <a:rPr lang="en-US" sz="2200" b="1" dirty="0">
                  <a:solidFill>
                    <a:srgbClr val="111111"/>
                  </a:solidFill>
                </a:rPr>
                <a:t>ICC </a:t>
              </a:r>
              <a:r>
                <a:rPr lang="en-US" sz="2200" dirty="0">
                  <a:solidFill>
                    <a:srgbClr val="111111"/>
                  </a:solidFill>
                </a:rPr>
                <a:t>=				  </a:t>
              </a:r>
              <a:endParaRPr lang="en-US" sz="2200" dirty="0"/>
            </a:p>
          </p:txBody>
        </p:sp>
        <p:sp>
          <p:nvSpPr>
            <p:cNvPr id="33" name="Rectangle 32">
              <a:extLst>
                <a:ext uri="{FF2B5EF4-FFF2-40B4-BE49-F238E27FC236}">
                  <a16:creationId xmlns:a16="http://schemas.microsoft.com/office/drawing/2014/main" id="{8BBA4E1E-2ED5-C140-A2B3-BFDB690E3380}"/>
                </a:ext>
              </a:extLst>
            </p:cNvPr>
            <p:cNvSpPr/>
            <p:nvPr/>
          </p:nvSpPr>
          <p:spPr>
            <a:xfrm>
              <a:off x="2441610" y="2290240"/>
              <a:ext cx="2031325" cy="430887"/>
            </a:xfrm>
            <a:prstGeom prst="rect">
              <a:avLst/>
            </a:prstGeom>
          </p:spPr>
          <p:txBody>
            <a:bodyPr wrap="none">
              <a:spAutoFit/>
            </a:bodyPr>
            <a:lstStyle/>
            <a:p>
              <a:r>
                <a:rPr lang="el-GR" sz="2200" dirty="0">
                  <a:solidFill>
                    <a:schemeClr val="accent2"/>
                  </a:solidFill>
                </a:rPr>
                <a:t>σ</a:t>
              </a:r>
              <a:r>
                <a:rPr lang="en-US" sz="2200" baseline="30000" dirty="0">
                  <a:solidFill>
                    <a:schemeClr val="accent2"/>
                  </a:solidFill>
                </a:rPr>
                <a:t>2</a:t>
              </a:r>
              <a:r>
                <a:rPr lang="en-US" sz="2200" baseline="-25000" dirty="0">
                  <a:solidFill>
                    <a:schemeClr val="accent2"/>
                  </a:solidFill>
                </a:rPr>
                <a:t>between.group</a:t>
              </a:r>
              <a:r>
                <a:rPr lang="en-US" sz="2200" dirty="0">
                  <a:solidFill>
                    <a:schemeClr val="accent2"/>
                  </a:solidFill>
                </a:rPr>
                <a:t>	</a:t>
              </a:r>
              <a:endParaRPr lang="el-GR" sz="2200" b="1" dirty="0">
                <a:solidFill>
                  <a:schemeClr val="accent2"/>
                </a:solidFill>
              </a:endParaRPr>
            </a:p>
          </p:txBody>
        </p:sp>
        <p:cxnSp>
          <p:nvCxnSpPr>
            <p:cNvPr id="6" name="Straight Connector 5">
              <a:extLst>
                <a:ext uri="{FF2B5EF4-FFF2-40B4-BE49-F238E27FC236}">
                  <a16:creationId xmlns:a16="http://schemas.microsoft.com/office/drawing/2014/main" id="{8922CED8-BF32-2448-A391-8E73A5D3C90C}"/>
                </a:ext>
              </a:extLst>
            </p:cNvPr>
            <p:cNvCxnSpPr>
              <a:cxnSpLocks/>
            </p:cNvCxnSpPr>
            <p:nvPr/>
          </p:nvCxnSpPr>
          <p:spPr>
            <a:xfrm>
              <a:off x="1704649" y="2757130"/>
              <a:ext cx="2889274" cy="0"/>
            </a:xfrm>
            <a:prstGeom prst="line">
              <a:avLst/>
            </a:prstGeom>
          </p:spPr>
          <p:style>
            <a:lnRef idx="1">
              <a:schemeClr val="dk1"/>
            </a:lnRef>
            <a:fillRef idx="0">
              <a:schemeClr val="dk1"/>
            </a:fillRef>
            <a:effectRef idx="0">
              <a:schemeClr val="dk1"/>
            </a:effectRef>
            <a:fontRef idx="minor">
              <a:schemeClr val="tx1"/>
            </a:fontRef>
          </p:style>
        </p:cxnSp>
        <p:sp>
          <p:nvSpPr>
            <p:cNvPr id="37" name="Rectangle 36">
              <a:extLst>
                <a:ext uri="{FF2B5EF4-FFF2-40B4-BE49-F238E27FC236}">
                  <a16:creationId xmlns:a16="http://schemas.microsoft.com/office/drawing/2014/main" id="{7472128A-4AE8-694A-9702-569C609B16EC}"/>
                </a:ext>
              </a:extLst>
            </p:cNvPr>
            <p:cNvSpPr/>
            <p:nvPr/>
          </p:nvSpPr>
          <p:spPr>
            <a:xfrm>
              <a:off x="1593141" y="2748461"/>
              <a:ext cx="3033395" cy="430887"/>
            </a:xfrm>
            <a:prstGeom prst="rect">
              <a:avLst/>
            </a:prstGeom>
          </p:spPr>
          <p:txBody>
            <a:bodyPr wrap="none">
              <a:spAutoFit/>
            </a:bodyPr>
            <a:lstStyle/>
            <a:p>
              <a:r>
                <a:rPr lang="el-GR" sz="2200" dirty="0">
                  <a:solidFill>
                    <a:schemeClr val="accent2"/>
                  </a:solidFill>
                </a:rPr>
                <a:t>σ</a:t>
              </a:r>
              <a:r>
                <a:rPr lang="en-US" sz="2200" baseline="30000" dirty="0">
                  <a:solidFill>
                    <a:schemeClr val="accent2"/>
                  </a:solidFill>
                </a:rPr>
                <a:t>2</a:t>
              </a:r>
              <a:r>
                <a:rPr lang="en-US" sz="2200" baseline="-25000" dirty="0">
                  <a:solidFill>
                    <a:schemeClr val="accent2"/>
                  </a:solidFill>
                </a:rPr>
                <a:t>between.group</a:t>
              </a:r>
              <a:r>
                <a:rPr lang="en-US" sz="2200" dirty="0"/>
                <a:t>+ </a:t>
              </a:r>
              <a:r>
                <a:rPr lang="el-GR" sz="2200" dirty="0">
                  <a:solidFill>
                    <a:schemeClr val="accent1"/>
                  </a:solidFill>
                </a:rPr>
                <a:t>σ</a:t>
              </a:r>
              <a:r>
                <a:rPr lang="en-US" sz="2200" baseline="30000" dirty="0">
                  <a:solidFill>
                    <a:schemeClr val="accent1"/>
                  </a:solidFill>
                </a:rPr>
                <a:t>2</a:t>
              </a:r>
              <a:r>
                <a:rPr lang="en-US" sz="2200" baseline="-25000" dirty="0">
                  <a:solidFill>
                    <a:schemeClr val="accent1"/>
                  </a:solidFill>
                </a:rPr>
                <a:t>within.group</a:t>
              </a:r>
              <a:endParaRPr lang="el-GR" sz="2200" b="1" dirty="0">
                <a:solidFill>
                  <a:schemeClr val="accent1"/>
                </a:solidFill>
              </a:endParaRPr>
            </a:p>
          </p:txBody>
        </p:sp>
      </p:grpSp>
      <p:pic>
        <p:nvPicPr>
          <p:cNvPr id="10" name="Picture 9">
            <a:extLst>
              <a:ext uri="{FF2B5EF4-FFF2-40B4-BE49-F238E27FC236}">
                <a16:creationId xmlns:a16="http://schemas.microsoft.com/office/drawing/2014/main" id="{CF1B40D5-D070-F343-92B8-E1ED4C3FB66B}"/>
              </a:ext>
            </a:extLst>
          </p:cNvPr>
          <p:cNvPicPr>
            <a:picLocks noChangeAspect="1"/>
          </p:cNvPicPr>
          <p:nvPr/>
        </p:nvPicPr>
        <p:blipFill>
          <a:blip r:embed="rId9"/>
          <a:stretch>
            <a:fillRect/>
          </a:stretch>
        </p:blipFill>
        <p:spPr>
          <a:xfrm>
            <a:off x="6519173" y="3132662"/>
            <a:ext cx="4907307" cy="3184965"/>
          </a:xfrm>
          <a:prstGeom prst="rect">
            <a:avLst/>
          </a:prstGeom>
        </p:spPr>
      </p:pic>
      <p:grpSp>
        <p:nvGrpSpPr>
          <p:cNvPr id="47" name="Group 46">
            <a:extLst>
              <a:ext uri="{FF2B5EF4-FFF2-40B4-BE49-F238E27FC236}">
                <a16:creationId xmlns:a16="http://schemas.microsoft.com/office/drawing/2014/main" id="{B20E6B37-306F-B94E-93BF-85C5A68CA09E}"/>
              </a:ext>
            </a:extLst>
          </p:cNvPr>
          <p:cNvGrpSpPr/>
          <p:nvPr/>
        </p:nvGrpSpPr>
        <p:grpSpPr>
          <a:xfrm>
            <a:off x="8054940" y="4036621"/>
            <a:ext cx="3030451" cy="1506256"/>
            <a:chOff x="8054940" y="4036621"/>
            <a:chExt cx="3030451" cy="1506256"/>
          </a:xfrm>
        </p:grpSpPr>
        <p:grpSp>
          <p:nvGrpSpPr>
            <p:cNvPr id="85" name="Group 84">
              <a:extLst>
                <a:ext uri="{FF2B5EF4-FFF2-40B4-BE49-F238E27FC236}">
                  <a16:creationId xmlns:a16="http://schemas.microsoft.com/office/drawing/2014/main" id="{1CFF02B3-4A6D-C241-9932-B063B85691B2}"/>
                </a:ext>
              </a:extLst>
            </p:cNvPr>
            <p:cNvGrpSpPr/>
            <p:nvPr/>
          </p:nvGrpSpPr>
          <p:grpSpPr>
            <a:xfrm>
              <a:off x="8816598" y="4864625"/>
              <a:ext cx="1879111" cy="279850"/>
              <a:chOff x="8565583" y="3359121"/>
              <a:chExt cx="2120402" cy="315785"/>
            </a:xfrm>
          </p:grpSpPr>
          <p:cxnSp>
            <p:nvCxnSpPr>
              <p:cNvPr id="87" name="Straight Connector 86">
                <a:extLst>
                  <a:ext uri="{FF2B5EF4-FFF2-40B4-BE49-F238E27FC236}">
                    <a16:creationId xmlns:a16="http://schemas.microsoft.com/office/drawing/2014/main" id="{A8A34EB8-63BD-4B41-9479-C3E7F5961326}"/>
                  </a:ext>
                </a:extLst>
              </p:cNvPr>
              <p:cNvCxnSpPr>
                <a:cxnSpLocks/>
              </p:cNvCxnSpPr>
              <p:nvPr/>
            </p:nvCxnSpPr>
            <p:spPr>
              <a:xfrm flipH="1">
                <a:off x="8565673" y="3406471"/>
                <a:ext cx="18972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88" name="Straight Connector 87">
                <a:extLst>
                  <a:ext uri="{FF2B5EF4-FFF2-40B4-BE49-F238E27FC236}">
                    <a16:creationId xmlns:a16="http://schemas.microsoft.com/office/drawing/2014/main" id="{42D871A5-90F2-9C4E-9D2B-7CA6654D18CC}"/>
                  </a:ext>
                </a:extLst>
              </p:cNvPr>
              <p:cNvCxnSpPr>
                <a:cxnSpLocks/>
              </p:cNvCxnSpPr>
              <p:nvPr/>
            </p:nvCxnSpPr>
            <p:spPr>
              <a:xfrm>
                <a:off x="8757180" y="3359121"/>
                <a:ext cx="0" cy="315785"/>
              </a:xfrm>
              <a:prstGeom prst="line">
                <a:avLst/>
              </a:prstGeom>
            </p:spPr>
            <p:style>
              <a:lnRef idx="3">
                <a:schemeClr val="accent1"/>
              </a:lnRef>
              <a:fillRef idx="0">
                <a:schemeClr val="accent1"/>
              </a:fillRef>
              <a:effectRef idx="2">
                <a:schemeClr val="accent1"/>
              </a:effectRef>
              <a:fontRef idx="minor">
                <a:schemeClr val="tx1"/>
              </a:fontRef>
            </p:style>
          </p:cxnSp>
          <p:cxnSp>
            <p:nvCxnSpPr>
              <p:cNvPr id="89" name="Straight Connector 88">
                <a:extLst>
                  <a:ext uri="{FF2B5EF4-FFF2-40B4-BE49-F238E27FC236}">
                    <a16:creationId xmlns:a16="http://schemas.microsoft.com/office/drawing/2014/main" id="{9BD1BF36-F5CD-5542-A5ED-98F92BA4C08D}"/>
                  </a:ext>
                </a:extLst>
              </p:cNvPr>
              <p:cNvCxnSpPr>
                <a:cxnSpLocks/>
              </p:cNvCxnSpPr>
              <p:nvPr/>
            </p:nvCxnSpPr>
            <p:spPr>
              <a:xfrm flipH="1">
                <a:off x="8565583" y="3364229"/>
                <a:ext cx="18972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90" name="Straight Connector 89">
                <a:extLst>
                  <a:ext uri="{FF2B5EF4-FFF2-40B4-BE49-F238E27FC236}">
                    <a16:creationId xmlns:a16="http://schemas.microsoft.com/office/drawing/2014/main" id="{D8C34B47-36D0-8246-821A-C169570BD847}"/>
                  </a:ext>
                </a:extLst>
              </p:cNvPr>
              <p:cNvCxnSpPr>
                <a:cxnSpLocks/>
              </p:cNvCxnSpPr>
              <p:nvPr/>
            </p:nvCxnSpPr>
            <p:spPr>
              <a:xfrm flipH="1">
                <a:off x="8566385" y="3460051"/>
                <a:ext cx="18972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93" name="Straight Connector 92">
                <a:extLst>
                  <a:ext uri="{FF2B5EF4-FFF2-40B4-BE49-F238E27FC236}">
                    <a16:creationId xmlns:a16="http://schemas.microsoft.com/office/drawing/2014/main" id="{2AA75516-7D7A-F54B-8F00-88BC175686A5}"/>
                  </a:ext>
                </a:extLst>
              </p:cNvPr>
              <p:cNvCxnSpPr>
                <a:cxnSpLocks/>
              </p:cNvCxnSpPr>
              <p:nvPr/>
            </p:nvCxnSpPr>
            <p:spPr>
              <a:xfrm flipH="1">
                <a:off x="8578381" y="3577553"/>
                <a:ext cx="18972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94" name="Straight Connector 93">
                <a:extLst>
                  <a:ext uri="{FF2B5EF4-FFF2-40B4-BE49-F238E27FC236}">
                    <a16:creationId xmlns:a16="http://schemas.microsoft.com/office/drawing/2014/main" id="{8CF21D79-B128-FE40-BC17-09D23DF437C7}"/>
                  </a:ext>
                </a:extLst>
              </p:cNvPr>
              <p:cNvCxnSpPr>
                <a:cxnSpLocks/>
              </p:cNvCxnSpPr>
              <p:nvPr/>
            </p:nvCxnSpPr>
            <p:spPr>
              <a:xfrm flipH="1">
                <a:off x="8577220" y="3673073"/>
                <a:ext cx="18972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95" name="Straight Connector 94">
                <a:extLst>
                  <a:ext uri="{FF2B5EF4-FFF2-40B4-BE49-F238E27FC236}">
                    <a16:creationId xmlns:a16="http://schemas.microsoft.com/office/drawing/2014/main" id="{7C4F64E2-07DF-E54F-8A12-C8CE485D3177}"/>
                  </a:ext>
                </a:extLst>
              </p:cNvPr>
              <p:cNvCxnSpPr>
                <a:cxnSpLocks/>
              </p:cNvCxnSpPr>
              <p:nvPr/>
            </p:nvCxnSpPr>
            <p:spPr>
              <a:xfrm flipH="1">
                <a:off x="8762291" y="3505246"/>
                <a:ext cx="1923694" cy="0"/>
              </a:xfrm>
              <a:prstGeom prst="line">
                <a:avLst/>
              </a:prstGeom>
            </p:spPr>
            <p:style>
              <a:lnRef idx="3">
                <a:schemeClr val="accent1"/>
              </a:lnRef>
              <a:fillRef idx="0">
                <a:schemeClr val="accent1"/>
              </a:fillRef>
              <a:effectRef idx="2">
                <a:schemeClr val="accent1"/>
              </a:effectRef>
              <a:fontRef idx="minor">
                <a:schemeClr val="tx1"/>
              </a:fontRef>
            </p:style>
          </p:cxnSp>
        </p:grpSp>
        <p:grpSp>
          <p:nvGrpSpPr>
            <p:cNvPr id="96" name="Group 95">
              <a:extLst>
                <a:ext uri="{FF2B5EF4-FFF2-40B4-BE49-F238E27FC236}">
                  <a16:creationId xmlns:a16="http://schemas.microsoft.com/office/drawing/2014/main" id="{67B5C3B9-3E32-4847-A3CC-3B87B17DB998}"/>
                </a:ext>
              </a:extLst>
            </p:cNvPr>
            <p:cNvGrpSpPr/>
            <p:nvPr/>
          </p:nvGrpSpPr>
          <p:grpSpPr>
            <a:xfrm>
              <a:off x="9608209" y="4036621"/>
              <a:ext cx="1087501" cy="222791"/>
              <a:chOff x="10698030" y="2307274"/>
              <a:chExt cx="1227143" cy="251399"/>
            </a:xfrm>
          </p:grpSpPr>
          <p:cxnSp>
            <p:nvCxnSpPr>
              <p:cNvPr id="98" name="Straight Connector 97">
                <a:extLst>
                  <a:ext uri="{FF2B5EF4-FFF2-40B4-BE49-F238E27FC236}">
                    <a16:creationId xmlns:a16="http://schemas.microsoft.com/office/drawing/2014/main" id="{4D96DA11-3E96-E74F-A57D-9CD96533FD82}"/>
                  </a:ext>
                </a:extLst>
              </p:cNvPr>
              <p:cNvCxnSpPr>
                <a:cxnSpLocks/>
              </p:cNvCxnSpPr>
              <p:nvPr/>
            </p:nvCxnSpPr>
            <p:spPr>
              <a:xfrm>
                <a:off x="10901816" y="2415748"/>
                <a:ext cx="1023357"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99" name="Straight Connector 98">
                <a:extLst>
                  <a:ext uri="{FF2B5EF4-FFF2-40B4-BE49-F238E27FC236}">
                    <a16:creationId xmlns:a16="http://schemas.microsoft.com/office/drawing/2014/main" id="{6E3FCC53-2AC5-9442-B5AB-56B09898105E}"/>
                  </a:ext>
                </a:extLst>
              </p:cNvPr>
              <p:cNvCxnSpPr>
                <a:cxnSpLocks/>
              </p:cNvCxnSpPr>
              <p:nvPr/>
            </p:nvCxnSpPr>
            <p:spPr>
              <a:xfrm>
                <a:off x="10895854" y="2307274"/>
                <a:ext cx="0" cy="251399"/>
              </a:xfrm>
              <a:prstGeom prst="line">
                <a:avLst/>
              </a:prstGeom>
            </p:spPr>
            <p:style>
              <a:lnRef idx="3">
                <a:schemeClr val="accent1"/>
              </a:lnRef>
              <a:fillRef idx="0">
                <a:schemeClr val="accent1"/>
              </a:fillRef>
              <a:effectRef idx="2">
                <a:schemeClr val="accent1"/>
              </a:effectRef>
              <a:fontRef idx="minor">
                <a:schemeClr val="tx1"/>
              </a:fontRef>
            </p:style>
          </p:cxnSp>
          <p:cxnSp>
            <p:nvCxnSpPr>
              <p:cNvPr id="100" name="Straight Connector 99">
                <a:extLst>
                  <a:ext uri="{FF2B5EF4-FFF2-40B4-BE49-F238E27FC236}">
                    <a16:creationId xmlns:a16="http://schemas.microsoft.com/office/drawing/2014/main" id="{2DD715FB-FEE5-FE4E-A557-2F337178B1EE}"/>
                  </a:ext>
                </a:extLst>
              </p:cNvPr>
              <p:cNvCxnSpPr>
                <a:cxnSpLocks/>
              </p:cNvCxnSpPr>
              <p:nvPr/>
            </p:nvCxnSpPr>
            <p:spPr>
              <a:xfrm flipH="1">
                <a:off x="10698030" y="2307274"/>
                <a:ext cx="207366"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101" name="Straight Connector 100">
                <a:extLst>
                  <a:ext uri="{FF2B5EF4-FFF2-40B4-BE49-F238E27FC236}">
                    <a16:creationId xmlns:a16="http://schemas.microsoft.com/office/drawing/2014/main" id="{D7A37451-1390-5949-8FA6-8E0BA0654EFA}"/>
                  </a:ext>
                </a:extLst>
              </p:cNvPr>
              <p:cNvCxnSpPr>
                <a:cxnSpLocks/>
              </p:cNvCxnSpPr>
              <p:nvPr/>
            </p:nvCxnSpPr>
            <p:spPr>
              <a:xfrm flipH="1">
                <a:off x="10698030" y="2415522"/>
                <a:ext cx="19224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102" name="Straight Connector 101">
                <a:extLst>
                  <a:ext uri="{FF2B5EF4-FFF2-40B4-BE49-F238E27FC236}">
                    <a16:creationId xmlns:a16="http://schemas.microsoft.com/office/drawing/2014/main" id="{8DCC5444-648D-4A4E-8575-399DC486E793}"/>
                  </a:ext>
                </a:extLst>
              </p:cNvPr>
              <p:cNvCxnSpPr>
                <a:cxnSpLocks/>
              </p:cNvCxnSpPr>
              <p:nvPr/>
            </p:nvCxnSpPr>
            <p:spPr>
              <a:xfrm flipH="1">
                <a:off x="10698030" y="2485562"/>
                <a:ext cx="19806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103" name="Straight Connector 102">
                <a:extLst>
                  <a:ext uri="{FF2B5EF4-FFF2-40B4-BE49-F238E27FC236}">
                    <a16:creationId xmlns:a16="http://schemas.microsoft.com/office/drawing/2014/main" id="{47A92BFE-53D3-AE41-81BB-D20A0EBE459E}"/>
                  </a:ext>
                </a:extLst>
              </p:cNvPr>
              <p:cNvCxnSpPr>
                <a:cxnSpLocks/>
              </p:cNvCxnSpPr>
              <p:nvPr/>
            </p:nvCxnSpPr>
            <p:spPr>
              <a:xfrm flipH="1">
                <a:off x="10703849" y="2558673"/>
                <a:ext cx="19806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104" name="Straight Connector 103">
                <a:extLst>
                  <a:ext uri="{FF2B5EF4-FFF2-40B4-BE49-F238E27FC236}">
                    <a16:creationId xmlns:a16="http://schemas.microsoft.com/office/drawing/2014/main" id="{2A0ED948-A429-2042-B36B-44E2E446BB2F}"/>
                  </a:ext>
                </a:extLst>
              </p:cNvPr>
              <p:cNvCxnSpPr>
                <a:cxnSpLocks/>
              </p:cNvCxnSpPr>
              <p:nvPr/>
            </p:nvCxnSpPr>
            <p:spPr>
              <a:xfrm flipH="1">
                <a:off x="10698030" y="2364046"/>
                <a:ext cx="192245" cy="0"/>
              </a:xfrm>
              <a:prstGeom prst="line">
                <a:avLst/>
              </a:prstGeom>
            </p:spPr>
            <p:style>
              <a:lnRef idx="3">
                <a:schemeClr val="accent1"/>
              </a:lnRef>
              <a:fillRef idx="0">
                <a:schemeClr val="accent1"/>
              </a:fillRef>
              <a:effectRef idx="2">
                <a:schemeClr val="accent1"/>
              </a:effectRef>
              <a:fontRef idx="minor">
                <a:schemeClr val="tx1"/>
              </a:fontRef>
            </p:style>
          </p:cxnSp>
        </p:grpSp>
        <mc:AlternateContent xmlns:mc="http://schemas.openxmlformats.org/markup-compatibility/2006" xmlns:a14="http://schemas.microsoft.com/office/drawing/2010/main">
          <mc:Choice Requires="a14">
            <p:sp>
              <p:nvSpPr>
                <p:cNvPr id="106" name="TextBox 105">
                  <a:extLst>
                    <a:ext uri="{FF2B5EF4-FFF2-40B4-BE49-F238E27FC236}">
                      <a16:creationId xmlns:a16="http://schemas.microsoft.com/office/drawing/2014/main" id="{D32097CC-B6BF-CE48-9613-3EE85687F9D1}"/>
                    </a:ext>
                  </a:extLst>
                </p:cNvPr>
                <p:cNvSpPr txBox="1"/>
                <p:nvPr/>
              </p:nvSpPr>
              <p:spPr>
                <a:xfrm>
                  <a:off x="9608208" y="4388996"/>
                  <a:ext cx="1477183" cy="307777"/>
                </a:xfrm>
                <a:prstGeom prst="rect">
                  <a:avLst/>
                </a:prstGeom>
                <a:noFill/>
              </p:spPr>
              <p:txBody>
                <a:bodyPr wrap="square" rtlCol="0">
                  <a:spAutoFit/>
                </a:bodyPr>
                <a:lstStyle/>
                <a:p>
                  <a:r>
                    <a:rPr lang="en-US" sz="1400" dirty="0">
                      <a:solidFill>
                        <a:schemeClr val="accent1"/>
                      </a:solidFill>
                      <a:latin typeface="Helvetica" pitchFamily="2" charset="0"/>
                    </a:rPr>
                    <a:t>Within group </a:t>
                  </a:r>
                  <a14:m>
                    <m:oMath xmlns:m="http://schemas.openxmlformats.org/officeDocument/2006/math">
                      <m:r>
                        <a:rPr lang="en-US" sz="1400" i="1">
                          <a:solidFill>
                            <a:schemeClr val="accent1"/>
                          </a:solidFill>
                          <a:latin typeface="Cambria Math" panose="02040503050406030204" pitchFamily="18" charset="0"/>
                          <a:ea typeface="Cambria Math" panose="02040503050406030204" pitchFamily="18" charset="0"/>
                        </a:rPr>
                        <m:t>𝜎</m:t>
                      </m:r>
                    </m:oMath>
                  </a14:m>
                  <a:r>
                    <a:rPr lang="en-US" sz="1400" baseline="30000" dirty="0">
                      <a:solidFill>
                        <a:schemeClr val="accent1"/>
                      </a:solidFill>
                      <a:latin typeface="Helvetica" pitchFamily="2" charset="0"/>
                    </a:rPr>
                    <a:t>2</a:t>
                  </a:r>
                  <a:endParaRPr lang="en-US" sz="1400" dirty="0">
                    <a:solidFill>
                      <a:schemeClr val="accent1"/>
                    </a:solidFill>
                    <a:latin typeface="Helvetica" pitchFamily="2" charset="0"/>
                  </a:endParaRPr>
                </a:p>
              </p:txBody>
            </p:sp>
          </mc:Choice>
          <mc:Fallback xmlns="">
            <p:sp>
              <p:nvSpPr>
                <p:cNvPr id="106" name="TextBox 105">
                  <a:extLst>
                    <a:ext uri="{FF2B5EF4-FFF2-40B4-BE49-F238E27FC236}">
                      <a16:creationId xmlns:a16="http://schemas.microsoft.com/office/drawing/2014/main" id="{D32097CC-B6BF-CE48-9613-3EE85687F9D1}"/>
                    </a:ext>
                  </a:extLst>
                </p:cNvPr>
                <p:cNvSpPr txBox="1">
                  <a:spLocks noRot="1" noChangeAspect="1" noMove="1" noResize="1" noEditPoints="1" noAdjustHandles="1" noChangeArrowheads="1" noChangeShapeType="1" noTextEdit="1"/>
                </p:cNvSpPr>
                <p:nvPr/>
              </p:nvSpPr>
              <p:spPr>
                <a:xfrm>
                  <a:off x="9608208" y="4388996"/>
                  <a:ext cx="1477183" cy="307777"/>
                </a:xfrm>
                <a:prstGeom prst="rect">
                  <a:avLst/>
                </a:prstGeom>
                <a:blipFill>
                  <a:blip r:embed="rId10"/>
                  <a:stretch>
                    <a:fillRect l="-855" t="-4000" b="-16000"/>
                  </a:stretch>
                </a:blipFill>
              </p:spPr>
              <p:txBody>
                <a:bodyPr/>
                <a:lstStyle/>
                <a:p>
                  <a:r>
                    <a:rPr lang="en-US">
                      <a:noFill/>
                    </a:rPr>
                    <a:t> </a:t>
                  </a:r>
                </a:p>
              </p:txBody>
            </p:sp>
          </mc:Fallback>
        </mc:AlternateContent>
        <p:grpSp>
          <p:nvGrpSpPr>
            <p:cNvPr id="20" name="Group 19">
              <a:extLst>
                <a:ext uri="{FF2B5EF4-FFF2-40B4-BE49-F238E27FC236}">
                  <a16:creationId xmlns:a16="http://schemas.microsoft.com/office/drawing/2014/main" id="{48EE01B3-3DE8-F642-B21D-11E4DEF0E79A}"/>
                </a:ext>
              </a:extLst>
            </p:cNvPr>
            <p:cNvGrpSpPr/>
            <p:nvPr/>
          </p:nvGrpSpPr>
          <p:grpSpPr>
            <a:xfrm>
              <a:off x="10346799" y="5288336"/>
              <a:ext cx="348910" cy="254541"/>
              <a:chOff x="10346799" y="5288336"/>
              <a:chExt cx="348910" cy="254541"/>
            </a:xfrm>
          </p:grpSpPr>
          <p:cxnSp>
            <p:nvCxnSpPr>
              <p:cNvPr id="108" name="Straight Connector 107">
                <a:extLst>
                  <a:ext uri="{FF2B5EF4-FFF2-40B4-BE49-F238E27FC236}">
                    <a16:creationId xmlns:a16="http://schemas.microsoft.com/office/drawing/2014/main" id="{579500D2-AF5B-B64F-A14B-420A770091F2}"/>
                  </a:ext>
                </a:extLst>
              </p:cNvPr>
              <p:cNvCxnSpPr>
                <a:cxnSpLocks/>
              </p:cNvCxnSpPr>
              <p:nvPr/>
            </p:nvCxnSpPr>
            <p:spPr>
              <a:xfrm>
                <a:off x="10527395" y="5416216"/>
                <a:ext cx="168314"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110" name="Straight Connector 109">
                <a:extLst>
                  <a:ext uri="{FF2B5EF4-FFF2-40B4-BE49-F238E27FC236}">
                    <a16:creationId xmlns:a16="http://schemas.microsoft.com/office/drawing/2014/main" id="{53C6FCAF-F01B-3F44-A1A1-DE556F457F0C}"/>
                  </a:ext>
                </a:extLst>
              </p:cNvPr>
              <p:cNvCxnSpPr>
                <a:cxnSpLocks/>
              </p:cNvCxnSpPr>
              <p:nvPr/>
            </p:nvCxnSpPr>
            <p:spPr>
              <a:xfrm>
                <a:off x="10522112" y="5288336"/>
                <a:ext cx="0" cy="254541"/>
              </a:xfrm>
              <a:prstGeom prst="line">
                <a:avLst/>
              </a:prstGeom>
            </p:spPr>
            <p:style>
              <a:lnRef idx="3">
                <a:schemeClr val="accent1"/>
              </a:lnRef>
              <a:fillRef idx="0">
                <a:schemeClr val="accent1"/>
              </a:fillRef>
              <a:effectRef idx="2">
                <a:schemeClr val="accent1"/>
              </a:effectRef>
              <a:fontRef idx="minor">
                <a:schemeClr val="tx1"/>
              </a:fontRef>
            </p:style>
          </p:cxnSp>
          <p:cxnSp>
            <p:nvCxnSpPr>
              <p:cNvPr id="111" name="Straight Connector 110">
                <a:extLst>
                  <a:ext uri="{FF2B5EF4-FFF2-40B4-BE49-F238E27FC236}">
                    <a16:creationId xmlns:a16="http://schemas.microsoft.com/office/drawing/2014/main" id="{A384D448-86A1-154B-AE54-DAA9078544E0}"/>
                  </a:ext>
                </a:extLst>
              </p:cNvPr>
              <p:cNvCxnSpPr>
                <a:cxnSpLocks/>
              </p:cNvCxnSpPr>
              <p:nvPr/>
            </p:nvCxnSpPr>
            <p:spPr>
              <a:xfrm flipH="1">
                <a:off x="10346799" y="5288336"/>
                <a:ext cx="183769"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113" name="Straight Connector 112">
                <a:extLst>
                  <a:ext uri="{FF2B5EF4-FFF2-40B4-BE49-F238E27FC236}">
                    <a16:creationId xmlns:a16="http://schemas.microsoft.com/office/drawing/2014/main" id="{4E993F4A-D052-FB4E-BA00-CA6A834EC390}"/>
                  </a:ext>
                </a:extLst>
              </p:cNvPr>
              <p:cNvCxnSpPr>
                <a:cxnSpLocks/>
              </p:cNvCxnSpPr>
              <p:nvPr/>
            </p:nvCxnSpPr>
            <p:spPr>
              <a:xfrm flipH="1">
                <a:off x="10346799" y="5416016"/>
                <a:ext cx="170369"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114" name="Straight Connector 113">
                <a:extLst>
                  <a:ext uri="{FF2B5EF4-FFF2-40B4-BE49-F238E27FC236}">
                    <a16:creationId xmlns:a16="http://schemas.microsoft.com/office/drawing/2014/main" id="{ECCAB4D0-9B45-4D45-B24E-F88B4D02E4EE}"/>
                  </a:ext>
                </a:extLst>
              </p:cNvPr>
              <p:cNvCxnSpPr>
                <a:cxnSpLocks/>
              </p:cNvCxnSpPr>
              <p:nvPr/>
            </p:nvCxnSpPr>
            <p:spPr>
              <a:xfrm flipH="1">
                <a:off x="10346799" y="5443161"/>
                <a:ext cx="175526"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115" name="Straight Connector 114">
                <a:extLst>
                  <a:ext uri="{FF2B5EF4-FFF2-40B4-BE49-F238E27FC236}">
                    <a16:creationId xmlns:a16="http://schemas.microsoft.com/office/drawing/2014/main" id="{415D4611-36DA-A94D-8079-71661D08949A}"/>
                  </a:ext>
                </a:extLst>
              </p:cNvPr>
              <p:cNvCxnSpPr>
                <a:cxnSpLocks/>
              </p:cNvCxnSpPr>
              <p:nvPr/>
            </p:nvCxnSpPr>
            <p:spPr>
              <a:xfrm flipH="1">
                <a:off x="10351956" y="5542877"/>
                <a:ext cx="175526"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116" name="Straight Connector 115">
                <a:extLst>
                  <a:ext uri="{FF2B5EF4-FFF2-40B4-BE49-F238E27FC236}">
                    <a16:creationId xmlns:a16="http://schemas.microsoft.com/office/drawing/2014/main" id="{4AA03FFC-B588-DB43-914F-FF314022F825}"/>
                  </a:ext>
                </a:extLst>
              </p:cNvPr>
              <p:cNvCxnSpPr>
                <a:cxnSpLocks/>
              </p:cNvCxnSpPr>
              <p:nvPr/>
            </p:nvCxnSpPr>
            <p:spPr>
              <a:xfrm flipH="1">
                <a:off x="10346799" y="5370398"/>
                <a:ext cx="170369" cy="0"/>
              </a:xfrm>
              <a:prstGeom prst="line">
                <a:avLst/>
              </a:prstGeom>
            </p:spPr>
            <p:style>
              <a:lnRef idx="3">
                <a:schemeClr val="accent1"/>
              </a:lnRef>
              <a:fillRef idx="0">
                <a:schemeClr val="accent1"/>
              </a:fillRef>
              <a:effectRef idx="2">
                <a:schemeClr val="accent1"/>
              </a:effectRef>
              <a:fontRef idx="minor">
                <a:schemeClr val="tx1"/>
              </a:fontRef>
            </p:style>
          </p:cxnSp>
        </p:grpSp>
        <p:grpSp>
          <p:nvGrpSpPr>
            <p:cNvPr id="117" name="Group 116">
              <a:extLst>
                <a:ext uri="{FF2B5EF4-FFF2-40B4-BE49-F238E27FC236}">
                  <a16:creationId xmlns:a16="http://schemas.microsoft.com/office/drawing/2014/main" id="{F5149339-9A76-8449-9607-36CEA9B7A54D}"/>
                </a:ext>
              </a:extLst>
            </p:cNvPr>
            <p:cNvGrpSpPr/>
            <p:nvPr/>
          </p:nvGrpSpPr>
          <p:grpSpPr>
            <a:xfrm>
              <a:off x="8054940" y="4853869"/>
              <a:ext cx="472611" cy="219456"/>
              <a:chOff x="10346799" y="5306602"/>
              <a:chExt cx="472611" cy="219456"/>
            </a:xfrm>
          </p:grpSpPr>
          <p:cxnSp>
            <p:nvCxnSpPr>
              <p:cNvPr id="118" name="Straight Connector 117">
                <a:extLst>
                  <a:ext uri="{FF2B5EF4-FFF2-40B4-BE49-F238E27FC236}">
                    <a16:creationId xmlns:a16="http://schemas.microsoft.com/office/drawing/2014/main" id="{A76476A0-7648-0D4A-8022-5A4CA4AA686C}"/>
                  </a:ext>
                </a:extLst>
              </p:cNvPr>
              <p:cNvCxnSpPr>
                <a:cxnSpLocks/>
              </p:cNvCxnSpPr>
              <p:nvPr/>
            </p:nvCxnSpPr>
            <p:spPr>
              <a:xfrm>
                <a:off x="10415100" y="5425841"/>
                <a:ext cx="40431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119" name="Straight Connector 118">
                <a:extLst>
                  <a:ext uri="{FF2B5EF4-FFF2-40B4-BE49-F238E27FC236}">
                    <a16:creationId xmlns:a16="http://schemas.microsoft.com/office/drawing/2014/main" id="{A2401E61-EA7B-F041-9755-6C65719B1EE7}"/>
                  </a:ext>
                </a:extLst>
              </p:cNvPr>
              <p:cNvCxnSpPr>
                <a:cxnSpLocks/>
              </p:cNvCxnSpPr>
              <p:nvPr/>
            </p:nvCxnSpPr>
            <p:spPr>
              <a:xfrm>
                <a:off x="10413030" y="5306602"/>
                <a:ext cx="0" cy="219456"/>
              </a:xfrm>
              <a:prstGeom prst="line">
                <a:avLst/>
              </a:prstGeom>
            </p:spPr>
            <p:style>
              <a:lnRef idx="3">
                <a:schemeClr val="accent1"/>
              </a:lnRef>
              <a:fillRef idx="0">
                <a:schemeClr val="accent1"/>
              </a:fillRef>
              <a:effectRef idx="2">
                <a:schemeClr val="accent1"/>
              </a:effectRef>
              <a:fontRef idx="minor">
                <a:schemeClr val="tx1"/>
              </a:fontRef>
            </p:style>
          </p:cxnSp>
          <p:cxnSp>
            <p:nvCxnSpPr>
              <p:cNvPr id="120" name="Straight Connector 119">
                <a:extLst>
                  <a:ext uri="{FF2B5EF4-FFF2-40B4-BE49-F238E27FC236}">
                    <a16:creationId xmlns:a16="http://schemas.microsoft.com/office/drawing/2014/main" id="{1D63430B-1044-2040-A245-493F52F3612D}"/>
                  </a:ext>
                </a:extLst>
              </p:cNvPr>
              <p:cNvCxnSpPr>
                <a:cxnSpLocks/>
              </p:cNvCxnSpPr>
              <p:nvPr/>
            </p:nvCxnSpPr>
            <p:spPr>
              <a:xfrm flipH="1">
                <a:off x="10346800" y="5317209"/>
                <a:ext cx="59156"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121" name="Straight Connector 120">
                <a:extLst>
                  <a:ext uri="{FF2B5EF4-FFF2-40B4-BE49-F238E27FC236}">
                    <a16:creationId xmlns:a16="http://schemas.microsoft.com/office/drawing/2014/main" id="{EBA40883-3ACF-2D4D-A701-764C245E6B63}"/>
                  </a:ext>
                </a:extLst>
              </p:cNvPr>
              <p:cNvCxnSpPr>
                <a:cxnSpLocks/>
              </p:cNvCxnSpPr>
              <p:nvPr/>
            </p:nvCxnSpPr>
            <p:spPr>
              <a:xfrm flipH="1">
                <a:off x="10346800" y="5428848"/>
                <a:ext cx="59156"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122" name="Straight Connector 121">
                <a:extLst>
                  <a:ext uri="{FF2B5EF4-FFF2-40B4-BE49-F238E27FC236}">
                    <a16:creationId xmlns:a16="http://schemas.microsoft.com/office/drawing/2014/main" id="{486C636F-54FA-5646-B59C-94ACC183042C}"/>
                  </a:ext>
                </a:extLst>
              </p:cNvPr>
              <p:cNvCxnSpPr>
                <a:cxnSpLocks/>
              </p:cNvCxnSpPr>
              <p:nvPr/>
            </p:nvCxnSpPr>
            <p:spPr>
              <a:xfrm flipH="1">
                <a:off x="10346799" y="5462409"/>
                <a:ext cx="59157"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123" name="Straight Connector 122">
                <a:extLst>
                  <a:ext uri="{FF2B5EF4-FFF2-40B4-BE49-F238E27FC236}">
                    <a16:creationId xmlns:a16="http://schemas.microsoft.com/office/drawing/2014/main" id="{A4BEE174-873E-8542-8640-FA5FCC1539D5}"/>
                  </a:ext>
                </a:extLst>
              </p:cNvPr>
              <p:cNvCxnSpPr>
                <a:cxnSpLocks/>
              </p:cNvCxnSpPr>
              <p:nvPr/>
            </p:nvCxnSpPr>
            <p:spPr>
              <a:xfrm flipH="1">
                <a:off x="10351956" y="5517211"/>
                <a:ext cx="540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124" name="Straight Connector 123">
                <a:extLst>
                  <a:ext uri="{FF2B5EF4-FFF2-40B4-BE49-F238E27FC236}">
                    <a16:creationId xmlns:a16="http://schemas.microsoft.com/office/drawing/2014/main" id="{64768C2E-9C0C-2A4F-8B34-4032250A3929}"/>
                  </a:ext>
                </a:extLst>
              </p:cNvPr>
              <p:cNvCxnSpPr>
                <a:cxnSpLocks/>
              </p:cNvCxnSpPr>
              <p:nvPr/>
            </p:nvCxnSpPr>
            <p:spPr>
              <a:xfrm flipH="1">
                <a:off x="10346800" y="5405686"/>
                <a:ext cx="59156" cy="0"/>
              </a:xfrm>
              <a:prstGeom prst="line">
                <a:avLst/>
              </a:prstGeom>
            </p:spPr>
            <p:style>
              <a:lnRef idx="3">
                <a:schemeClr val="accent1"/>
              </a:lnRef>
              <a:fillRef idx="0">
                <a:schemeClr val="accent1"/>
              </a:fillRef>
              <a:effectRef idx="2">
                <a:schemeClr val="accent1"/>
              </a:effectRef>
              <a:fontRef idx="minor">
                <a:schemeClr val="tx1"/>
              </a:fontRef>
            </p:style>
          </p:cxnSp>
        </p:grpSp>
      </p:grpSp>
      <p:pic>
        <p:nvPicPr>
          <p:cNvPr id="126" name="Picture 125">
            <a:extLst>
              <a:ext uri="{FF2B5EF4-FFF2-40B4-BE49-F238E27FC236}">
                <a16:creationId xmlns:a16="http://schemas.microsoft.com/office/drawing/2014/main" id="{D18FAE97-FE2B-C743-9E99-C37A4BD09701}"/>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11634" b="80023" l="51370" r="88416">
                        <a14:foregroundMark x1="67308" y1="25000" x2="67308" y2="25000"/>
                      </a14:backgroundRemoval>
                    </a14:imgEffect>
                  </a14:imgLayer>
                </a14:imgProps>
              </a:ext>
            </a:extLst>
          </a:blip>
          <a:srcRect l="46739" t="3085" r="6953" b="11429"/>
          <a:stretch/>
        </p:blipFill>
        <p:spPr>
          <a:xfrm flipH="1">
            <a:off x="7844971" y="5698236"/>
            <a:ext cx="245693" cy="488446"/>
          </a:xfrm>
          <a:prstGeom prst="rect">
            <a:avLst/>
          </a:prstGeom>
        </p:spPr>
      </p:pic>
      <p:pic>
        <p:nvPicPr>
          <p:cNvPr id="127" name="Picture 126">
            <a:extLst>
              <a:ext uri="{FF2B5EF4-FFF2-40B4-BE49-F238E27FC236}">
                <a16:creationId xmlns:a16="http://schemas.microsoft.com/office/drawing/2014/main" id="{736DE531-8EF1-3743-A746-1A9687234CE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11634" b="80023" l="51370" r="88416">
                        <a14:foregroundMark x1="67308" y1="25000" x2="67308" y2="25000"/>
                      </a14:backgroundRemoval>
                    </a14:imgEffect>
                  </a14:imgLayer>
                </a14:imgProps>
              </a:ext>
            </a:extLst>
          </a:blip>
          <a:srcRect l="46739" t="3085" r="6953" b="11429"/>
          <a:stretch/>
        </p:blipFill>
        <p:spPr>
          <a:xfrm flipH="1">
            <a:off x="8591492" y="5698236"/>
            <a:ext cx="245693" cy="488446"/>
          </a:xfrm>
          <a:prstGeom prst="rect">
            <a:avLst/>
          </a:prstGeom>
        </p:spPr>
      </p:pic>
      <p:pic>
        <p:nvPicPr>
          <p:cNvPr id="128" name="Picture 127">
            <a:extLst>
              <a:ext uri="{FF2B5EF4-FFF2-40B4-BE49-F238E27FC236}">
                <a16:creationId xmlns:a16="http://schemas.microsoft.com/office/drawing/2014/main" id="{010995F9-3CAC-C84F-A089-48F07E37B096}"/>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8549" b="76938" l="4631" r="41677">
                        <a14:foregroundMark x1="19231" y1="26429" x2="19231" y2="26429"/>
                        <a14:foregroundMark x1="22692" y1="51071" x2="22692" y2="51071"/>
                        <a14:foregroundMark x1="26154" y1="69643" x2="26154" y2="69643"/>
                        <a14:foregroundMark x1="18077" y1="69643" x2="18077" y2="69643"/>
                        <a14:foregroundMark x1="33846" y1="50000" x2="33846" y2="50000"/>
                        <a14:foregroundMark x1="16154" y1="46786" x2="16154" y2="46786"/>
                        <a14:foregroundMark x1="21538" y1="46786" x2="21538" y2="46786"/>
                      </a14:backgroundRemoval>
                    </a14:imgEffect>
                  </a14:imgLayer>
                </a14:imgProps>
              </a:ext>
            </a:extLst>
          </a:blip>
          <a:srcRect r="53692" b="14514"/>
          <a:stretch/>
        </p:blipFill>
        <p:spPr>
          <a:xfrm>
            <a:off x="9330118" y="5647956"/>
            <a:ext cx="254879" cy="506710"/>
          </a:xfrm>
          <a:prstGeom prst="rect">
            <a:avLst/>
          </a:prstGeom>
        </p:spPr>
      </p:pic>
      <p:pic>
        <p:nvPicPr>
          <p:cNvPr id="129" name="Picture 128">
            <a:extLst>
              <a:ext uri="{FF2B5EF4-FFF2-40B4-BE49-F238E27FC236}">
                <a16:creationId xmlns:a16="http://schemas.microsoft.com/office/drawing/2014/main" id="{3734ACE1-392B-D340-950E-63328FD59B5D}"/>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8549" b="76938" l="4631" r="41677">
                        <a14:foregroundMark x1="19231" y1="26429" x2="19231" y2="26429"/>
                        <a14:foregroundMark x1="22692" y1="51071" x2="22692" y2="51071"/>
                        <a14:foregroundMark x1="26154" y1="69643" x2="26154" y2="69643"/>
                        <a14:foregroundMark x1="18077" y1="69643" x2="18077" y2="69643"/>
                        <a14:foregroundMark x1="33846" y1="50000" x2="33846" y2="50000"/>
                        <a14:foregroundMark x1="16154" y1="46786" x2="16154" y2="46786"/>
                        <a14:foregroundMark x1="21538" y1="46786" x2="21538" y2="46786"/>
                      </a14:backgroundRemoval>
                    </a14:imgEffect>
                  </a14:imgLayer>
                </a14:imgProps>
              </a:ext>
            </a:extLst>
          </a:blip>
          <a:srcRect r="53692" b="14514"/>
          <a:stretch/>
        </p:blipFill>
        <p:spPr>
          <a:xfrm>
            <a:off x="10091806" y="5635213"/>
            <a:ext cx="254879" cy="506710"/>
          </a:xfrm>
          <a:prstGeom prst="rect">
            <a:avLst/>
          </a:prstGeom>
        </p:spPr>
      </p:pic>
      <p:grpSp>
        <p:nvGrpSpPr>
          <p:cNvPr id="46" name="Group 45">
            <a:extLst>
              <a:ext uri="{FF2B5EF4-FFF2-40B4-BE49-F238E27FC236}">
                <a16:creationId xmlns:a16="http://schemas.microsoft.com/office/drawing/2014/main" id="{4D026071-7CB8-F941-845B-DD67C4B0168F}"/>
              </a:ext>
            </a:extLst>
          </p:cNvPr>
          <p:cNvGrpSpPr/>
          <p:nvPr/>
        </p:nvGrpSpPr>
        <p:grpSpPr>
          <a:xfrm>
            <a:off x="7100987" y="3836751"/>
            <a:ext cx="1683695" cy="1618996"/>
            <a:chOff x="7100987" y="3836751"/>
            <a:chExt cx="1683695" cy="1618996"/>
          </a:xfrm>
        </p:grpSpPr>
        <mc:AlternateContent xmlns:mc="http://schemas.openxmlformats.org/markup-compatibility/2006" xmlns:a14="http://schemas.microsoft.com/office/drawing/2010/main">
          <mc:Choice Requires="a14">
            <p:sp>
              <p:nvSpPr>
                <p:cNvPr id="67" name="TextBox 66">
                  <a:extLst>
                    <a:ext uri="{FF2B5EF4-FFF2-40B4-BE49-F238E27FC236}">
                      <a16:creationId xmlns:a16="http://schemas.microsoft.com/office/drawing/2014/main" id="{CB4A203F-3D1F-9842-BDB7-39D5F153C401}"/>
                    </a:ext>
                  </a:extLst>
                </p:cNvPr>
                <p:cNvSpPr txBox="1"/>
                <p:nvPr/>
              </p:nvSpPr>
              <p:spPr>
                <a:xfrm>
                  <a:off x="7100987" y="3836751"/>
                  <a:ext cx="1683695" cy="523220"/>
                </a:xfrm>
                <a:prstGeom prst="rect">
                  <a:avLst/>
                </a:prstGeom>
                <a:noFill/>
              </p:spPr>
              <p:txBody>
                <a:bodyPr wrap="square" rtlCol="0">
                  <a:spAutoFit/>
                </a:bodyPr>
                <a:lstStyle/>
                <a:p>
                  <a:r>
                    <a:rPr lang="en-US" sz="1400" dirty="0">
                      <a:solidFill>
                        <a:schemeClr val="accent2"/>
                      </a:solidFill>
                      <a:latin typeface="Helvetica" pitchFamily="2" charset="0"/>
                    </a:rPr>
                    <a:t>Between group </a:t>
                  </a:r>
                  <a14:m>
                    <m:oMath xmlns:m="http://schemas.openxmlformats.org/officeDocument/2006/math">
                      <m:r>
                        <a:rPr lang="en-US" sz="1400" i="1">
                          <a:solidFill>
                            <a:schemeClr val="accent2"/>
                          </a:solidFill>
                          <a:latin typeface="Cambria Math" panose="02040503050406030204" pitchFamily="18" charset="0"/>
                          <a:ea typeface="Cambria Math" panose="02040503050406030204" pitchFamily="18" charset="0"/>
                        </a:rPr>
                        <m:t>𝜎</m:t>
                      </m:r>
                    </m:oMath>
                  </a14:m>
                  <a:r>
                    <a:rPr lang="en-US" sz="1400" baseline="30000" dirty="0">
                      <a:solidFill>
                        <a:schemeClr val="accent2"/>
                      </a:solidFill>
                      <a:latin typeface="Helvetica" pitchFamily="2" charset="0"/>
                    </a:rPr>
                    <a:t>2</a:t>
                  </a:r>
                  <a:endParaRPr lang="en-US" sz="1400" dirty="0">
                    <a:solidFill>
                      <a:schemeClr val="accent2"/>
                    </a:solidFill>
                    <a:latin typeface="Helvetica" pitchFamily="2" charset="0"/>
                  </a:endParaRPr>
                </a:p>
                <a:p>
                  <a:endParaRPr lang="en-US" sz="1400" dirty="0">
                    <a:solidFill>
                      <a:schemeClr val="accent2"/>
                    </a:solidFill>
                    <a:latin typeface="Helvetica" pitchFamily="2" charset="0"/>
                  </a:endParaRPr>
                </a:p>
              </p:txBody>
            </p:sp>
          </mc:Choice>
          <mc:Fallback xmlns="">
            <p:sp>
              <p:nvSpPr>
                <p:cNvPr id="67" name="TextBox 66">
                  <a:extLst>
                    <a:ext uri="{FF2B5EF4-FFF2-40B4-BE49-F238E27FC236}">
                      <a16:creationId xmlns:a16="http://schemas.microsoft.com/office/drawing/2014/main" id="{CB4A203F-3D1F-9842-BDB7-39D5F153C401}"/>
                    </a:ext>
                  </a:extLst>
                </p:cNvPr>
                <p:cNvSpPr txBox="1">
                  <a:spLocks noRot="1" noChangeAspect="1" noMove="1" noResize="1" noEditPoints="1" noAdjustHandles="1" noChangeArrowheads="1" noChangeShapeType="1" noTextEdit="1"/>
                </p:cNvSpPr>
                <p:nvPr/>
              </p:nvSpPr>
              <p:spPr>
                <a:xfrm>
                  <a:off x="7100987" y="3836751"/>
                  <a:ext cx="1683695" cy="523220"/>
                </a:xfrm>
                <a:prstGeom prst="rect">
                  <a:avLst/>
                </a:prstGeom>
                <a:blipFill>
                  <a:blip r:embed="rId11"/>
                  <a:stretch>
                    <a:fillRect l="-746"/>
                  </a:stretch>
                </a:blipFill>
              </p:spPr>
              <p:txBody>
                <a:bodyPr/>
                <a:lstStyle/>
                <a:p>
                  <a:r>
                    <a:rPr lang="en-US">
                      <a:noFill/>
                    </a:rPr>
                    <a:t> </a:t>
                  </a:r>
                </a:p>
              </p:txBody>
            </p:sp>
          </mc:Fallback>
        </mc:AlternateContent>
        <p:grpSp>
          <p:nvGrpSpPr>
            <p:cNvPr id="31" name="Group 30">
              <a:extLst>
                <a:ext uri="{FF2B5EF4-FFF2-40B4-BE49-F238E27FC236}">
                  <a16:creationId xmlns:a16="http://schemas.microsoft.com/office/drawing/2014/main" id="{34E24F45-41BB-0A4F-B37D-D698BC94FC46}"/>
                </a:ext>
              </a:extLst>
            </p:cNvPr>
            <p:cNvGrpSpPr/>
            <p:nvPr/>
          </p:nvGrpSpPr>
          <p:grpSpPr>
            <a:xfrm>
              <a:off x="7325650" y="4133817"/>
              <a:ext cx="474209" cy="1321930"/>
              <a:chOff x="7789908" y="3957267"/>
              <a:chExt cx="474209" cy="1321930"/>
            </a:xfrm>
          </p:grpSpPr>
          <p:cxnSp>
            <p:nvCxnSpPr>
              <p:cNvPr id="61" name="Straight Connector 60">
                <a:extLst>
                  <a:ext uri="{FF2B5EF4-FFF2-40B4-BE49-F238E27FC236}">
                    <a16:creationId xmlns:a16="http://schemas.microsoft.com/office/drawing/2014/main" id="{D9D13E42-9871-D645-931A-CF671DF65C4F}"/>
                  </a:ext>
                </a:extLst>
              </p:cNvPr>
              <p:cNvCxnSpPr>
                <a:cxnSpLocks/>
              </p:cNvCxnSpPr>
              <p:nvPr/>
            </p:nvCxnSpPr>
            <p:spPr>
              <a:xfrm flipH="1">
                <a:off x="8153363" y="3957267"/>
                <a:ext cx="105280"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64" name="Straight Connector 63">
                <a:extLst>
                  <a:ext uri="{FF2B5EF4-FFF2-40B4-BE49-F238E27FC236}">
                    <a16:creationId xmlns:a16="http://schemas.microsoft.com/office/drawing/2014/main" id="{954EE96D-D549-D040-9375-D62682B9301B}"/>
                  </a:ext>
                </a:extLst>
              </p:cNvPr>
              <p:cNvCxnSpPr>
                <a:cxnSpLocks/>
              </p:cNvCxnSpPr>
              <p:nvPr/>
            </p:nvCxnSpPr>
            <p:spPr>
              <a:xfrm>
                <a:off x="8160894" y="3957267"/>
                <a:ext cx="0" cy="1321930"/>
              </a:xfrm>
              <a:prstGeom prst="line">
                <a:avLst/>
              </a:prstGeom>
            </p:spPr>
            <p:style>
              <a:lnRef idx="3">
                <a:schemeClr val="accent2"/>
              </a:lnRef>
              <a:fillRef idx="0">
                <a:schemeClr val="accent2"/>
              </a:fillRef>
              <a:effectRef idx="2">
                <a:schemeClr val="accent2"/>
              </a:effectRef>
              <a:fontRef idx="minor">
                <a:schemeClr val="tx1"/>
              </a:fontRef>
            </p:style>
          </p:cxnSp>
          <p:cxnSp>
            <p:nvCxnSpPr>
              <p:cNvPr id="65" name="Straight Connector 64">
                <a:extLst>
                  <a:ext uri="{FF2B5EF4-FFF2-40B4-BE49-F238E27FC236}">
                    <a16:creationId xmlns:a16="http://schemas.microsoft.com/office/drawing/2014/main" id="{01508840-D260-AA44-819F-7948BF7E037A}"/>
                  </a:ext>
                </a:extLst>
              </p:cNvPr>
              <p:cNvCxnSpPr>
                <a:cxnSpLocks/>
              </p:cNvCxnSpPr>
              <p:nvPr/>
            </p:nvCxnSpPr>
            <p:spPr>
              <a:xfrm flipH="1">
                <a:off x="7789908" y="4526977"/>
                <a:ext cx="372177"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71" name="Straight Connector 70">
                <a:extLst>
                  <a:ext uri="{FF2B5EF4-FFF2-40B4-BE49-F238E27FC236}">
                    <a16:creationId xmlns:a16="http://schemas.microsoft.com/office/drawing/2014/main" id="{0526C093-6FA4-AD44-A3DA-47B683BEC5DD}"/>
                  </a:ext>
                </a:extLst>
              </p:cNvPr>
              <p:cNvCxnSpPr>
                <a:cxnSpLocks/>
              </p:cNvCxnSpPr>
              <p:nvPr/>
            </p:nvCxnSpPr>
            <p:spPr>
              <a:xfrm flipH="1">
                <a:off x="8158838" y="4848307"/>
                <a:ext cx="105279" cy="0"/>
              </a:xfrm>
              <a:prstGeom prst="line">
                <a:avLst/>
              </a:prstGeom>
            </p:spPr>
            <p:style>
              <a:lnRef idx="3">
                <a:schemeClr val="accent2"/>
              </a:lnRef>
              <a:fillRef idx="0">
                <a:schemeClr val="accent2"/>
              </a:fillRef>
              <a:effectRef idx="2">
                <a:schemeClr val="accent2"/>
              </a:effectRef>
              <a:fontRef idx="minor">
                <a:schemeClr val="tx1"/>
              </a:fontRef>
            </p:style>
          </p:cxnSp>
        </p:grpSp>
        <p:cxnSp>
          <p:nvCxnSpPr>
            <p:cNvPr id="130" name="Straight Connector 129">
              <a:extLst>
                <a:ext uri="{FF2B5EF4-FFF2-40B4-BE49-F238E27FC236}">
                  <a16:creationId xmlns:a16="http://schemas.microsoft.com/office/drawing/2014/main" id="{11460F35-BF29-6A45-9531-DE7E08C74031}"/>
                </a:ext>
              </a:extLst>
            </p:cNvPr>
            <p:cNvCxnSpPr>
              <a:cxnSpLocks/>
            </p:cNvCxnSpPr>
            <p:nvPr/>
          </p:nvCxnSpPr>
          <p:spPr>
            <a:xfrm flipH="1">
              <a:off x="7707943" y="4974579"/>
              <a:ext cx="105280"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32" name="Straight Connector 131">
              <a:extLst>
                <a:ext uri="{FF2B5EF4-FFF2-40B4-BE49-F238E27FC236}">
                  <a16:creationId xmlns:a16="http://schemas.microsoft.com/office/drawing/2014/main" id="{F1E2BB68-4373-114B-BE79-0A6FF2684165}"/>
                </a:ext>
              </a:extLst>
            </p:cNvPr>
            <p:cNvCxnSpPr>
              <a:cxnSpLocks/>
            </p:cNvCxnSpPr>
            <p:nvPr/>
          </p:nvCxnSpPr>
          <p:spPr>
            <a:xfrm flipH="1">
              <a:off x="7706233" y="5455747"/>
              <a:ext cx="105280" cy="0"/>
            </a:xfrm>
            <a:prstGeom prst="line">
              <a:avLst/>
            </a:prstGeom>
          </p:spPr>
          <p:style>
            <a:lnRef idx="3">
              <a:schemeClr val="accent2"/>
            </a:lnRef>
            <a:fillRef idx="0">
              <a:schemeClr val="accent2"/>
            </a:fillRef>
            <a:effectRef idx="2">
              <a:schemeClr val="accent2"/>
            </a:effectRef>
            <a:fontRef idx="minor">
              <a:schemeClr val="tx1"/>
            </a:fontRef>
          </p:style>
        </p:cxnSp>
      </p:grpSp>
    </p:spTree>
    <p:extLst>
      <p:ext uri="{BB962C8B-B14F-4D97-AF65-F5344CB8AC3E}">
        <p14:creationId xmlns:p14="http://schemas.microsoft.com/office/powerpoint/2010/main" val="660391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fade">
                                      <p:cBhvr>
                                        <p:cTn id="12"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DD40B-B112-744A-93C4-1F3595FE6D13}"/>
              </a:ext>
            </a:extLst>
          </p:cNvPr>
          <p:cNvSpPr>
            <a:spLocks noGrp="1"/>
          </p:cNvSpPr>
          <p:nvPr>
            <p:ph type="title"/>
          </p:nvPr>
        </p:nvSpPr>
        <p:spPr>
          <a:xfrm>
            <a:off x="838200" y="178862"/>
            <a:ext cx="10515600" cy="1325563"/>
          </a:xfrm>
        </p:spPr>
        <p:txBody>
          <a:bodyPr/>
          <a:lstStyle/>
          <a:p>
            <a:r>
              <a:rPr lang="en-US" dirty="0"/>
              <a:t>Why is pseudoreplication a problem? </a:t>
            </a:r>
          </a:p>
        </p:txBody>
      </p:sp>
      <p:pic>
        <p:nvPicPr>
          <p:cNvPr id="12" name="Picture 11">
            <a:extLst>
              <a:ext uri="{FF2B5EF4-FFF2-40B4-BE49-F238E27FC236}">
                <a16:creationId xmlns:a16="http://schemas.microsoft.com/office/drawing/2014/main" id="{CC5B8A8C-B5DA-724E-A0C5-CFAE9ECC490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091" b="89773" l="1569" r="96993">
                        <a14:foregroundMark x1="6797" y1="89015" x2="6797" y2="89015"/>
                        <a14:foregroundMark x1="1699" y1="88258" x2="1699" y2="88258"/>
                        <a14:foregroundMark x1="48235" y1="10606" x2="48235" y2="10606"/>
                        <a14:foregroundMark x1="50065" y1="9091" x2="50065" y2="9091"/>
                        <a14:foregroundMark x1="93203" y1="89015" x2="93203" y2="89015"/>
                        <a14:foregroundMark x1="96993" y1="89015" x2="96993" y2="89015"/>
                      </a14:backgroundRemoval>
                    </a14:imgEffect>
                  </a14:imgLayer>
                </a14:imgProps>
              </a:ext>
            </a:extLst>
          </a:blip>
          <a:stretch>
            <a:fillRect/>
          </a:stretch>
        </p:blipFill>
        <p:spPr>
          <a:xfrm>
            <a:off x="-4817985" y="1225724"/>
            <a:ext cx="4851400" cy="1676400"/>
          </a:xfrm>
          <a:prstGeom prst="rect">
            <a:avLst/>
          </a:prstGeom>
        </p:spPr>
      </p:pic>
      <p:pic>
        <p:nvPicPr>
          <p:cNvPr id="15" name="Picture 14">
            <a:extLst>
              <a:ext uri="{FF2B5EF4-FFF2-40B4-BE49-F238E27FC236}">
                <a16:creationId xmlns:a16="http://schemas.microsoft.com/office/drawing/2014/main" id="{FA76DEB8-7251-324B-AB65-736989B629A7}"/>
              </a:ext>
            </a:extLst>
          </p:cNvPr>
          <p:cNvPicPr>
            <a:picLocks noChangeAspect="1"/>
          </p:cNvPicPr>
          <p:nvPr/>
        </p:nvPicPr>
        <p:blipFill>
          <a:blip r:embed="rId5">
            <a:alphaModFix amt="70000"/>
            <a:extLst>
              <a:ext uri="{BEBA8EAE-BF5A-486C-A8C5-ECC9F3942E4B}">
                <a14:imgProps xmlns:a14="http://schemas.microsoft.com/office/drawing/2010/main">
                  <a14:imgLayer r:embed="rId6">
                    <a14:imgEffect>
                      <a14:backgroundRemoval t="2652" b="89773" l="1438" r="96078">
                        <a14:foregroundMark x1="6275" y1="89015" x2="6275" y2="89015"/>
                        <a14:foregroundMark x1="1438" y1="89773" x2="1438" y2="89773"/>
                        <a14:foregroundMark x1="49804" y1="5303" x2="49804" y2="5303"/>
                        <a14:foregroundMark x1="92157" y1="89015" x2="92157" y2="89015"/>
                        <a14:foregroundMark x1="49281" y1="3030" x2="49281" y2="3030"/>
                        <a14:foregroundMark x1="49673" y1="2652" x2="49673" y2="2652"/>
                        <a14:foregroundMark x1="96078" y1="88636" x2="96078" y2="88636"/>
                      </a14:backgroundRemoval>
                    </a14:imgEffect>
                  </a14:imgLayer>
                </a14:imgProps>
              </a:ext>
            </a:extLst>
          </a:blip>
          <a:stretch>
            <a:fillRect/>
          </a:stretch>
        </p:blipFill>
        <p:spPr>
          <a:xfrm>
            <a:off x="-6350555" y="2362146"/>
            <a:ext cx="4851400" cy="1676400"/>
          </a:xfrm>
          <a:prstGeom prst="rect">
            <a:avLst/>
          </a:prstGeom>
        </p:spPr>
      </p:pic>
      <p:pic>
        <p:nvPicPr>
          <p:cNvPr id="16" name="Picture 15">
            <a:extLst>
              <a:ext uri="{FF2B5EF4-FFF2-40B4-BE49-F238E27FC236}">
                <a16:creationId xmlns:a16="http://schemas.microsoft.com/office/drawing/2014/main" id="{319D9105-A47D-2C42-A379-D6785E395F07}"/>
              </a:ext>
            </a:extLst>
          </p:cNvPr>
          <p:cNvPicPr>
            <a:picLocks noChangeAspect="1"/>
          </p:cNvPicPr>
          <p:nvPr/>
        </p:nvPicPr>
        <p:blipFill>
          <a:blip r:embed="rId5">
            <a:alphaModFix/>
            <a:extLst>
              <a:ext uri="{BEBA8EAE-BF5A-486C-A8C5-ECC9F3942E4B}">
                <a14:imgProps xmlns:a14="http://schemas.microsoft.com/office/drawing/2010/main">
                  <a14:imgLayer r:embed="rId7">
                    <a14:imgEffect>
                      <a14:backgroundRemoval t="2652" b="89773" l="1438" r="96078">
                        <a14:foregroundMark x1="6275" y1="89015" x2="6275" y2="89015"/>
                        <a14:foregroundMark x1="1438" y1="89773" x2="1438" y2="89773"/>
                        <a14:foregroundMark x1="49804" y1="5303" x2="49804" y2="5303"/>
                        <a14:foregroundMark x1="92157" y1="89015" x2="92157" y2="89015"/>
                        <a14:foregroundMark x1="49281" y1="3030" x2="49281" y2="3030"/>
                        <a14:foregroundMark x1="49673" y1="2652" x2="49673" y2="2652"/>
                        <a14:foregroundMark x1="96078" y1="88636" x2="96078" y2="88636"/>
                      </a14:backgroundRemoval>
                    </a14:imgEffect>
                  </a14:imgLayer>
                </a14:imgProps>
              </a:ext>
            </a:extLst>
          </a:blip>
          <a:stretch>
            <a:fillRect/>
          </a:stretch>
        </p:blipFill>
        <p:spPr>
          <a:xfrm>
            <a:off x="-4870570" y="3197723"/>
            <a:ext cx="4851400" cy="1676400"/>
          </a:xfrm>
          <a:prstGeom prst="rect">
            <a:avLst/>
          </a:prstGeom>
        </p:spPr>
      </p:pic>
      <p:grpSp>
        <p:nvGrpSpPr>
          <p:cNvPr id="65" name="Group 64">
            <a:extLst>
              <a:ext uri="{FF2B5EF4-FFF2-40B4-BE49-F238E27FC236}">
                <a16:creationId xmlns:a16="http://schemas.microsoft.com/office/drawing/2014/main" id="{65F5C27A-F5B4-F541-9ED4-963E0EB1AA76}"/>
              </a:ext>
            </a:extLst>
          </p:cNvPr>
          <p:cNvGrpSpPr/>
          <p:nvPr/>
        </p:nvGrpSpPr>
        <p:grpSpPr>
          <a:xfrm>
            <a:off x="926669" y="2010395"/>
            <a:ext cx="3200400" cy="1097280"/>
            <a:chOff x="1037852" y="1718027"/>
            <a:chExt cx="3147410" cy="1087587"/>
          </a:xfrm>
        </p:grpSpPr>
        <p:pic>
          <p:nvPicPr>
            <p:cNvPr id="18" name="Picture 17">
              <a:extLst>
                <a:ext uri="{FF2B5EF4-FFF2-40B4-BE49-F238E27FC236}">
                  <a16:creationId xmlns:a16="http://schemas.microsoft.com/office/drawing/2014/main" id="{DE825CD9-7701-C946-9C57-B6808B05E5D9}"/>
                </a:ext>
              </a:extLst>
            </p:cNvPr>
            <p:cNvPicPr>
              <a:picLocks noChangeAspect="1"/>
            </p:cNvPicPr>
            <p:nvPr/>
          </p:nvPicPr>
          <p:blipFill>
            <a:blip r:embed="rId8">
              <a:alphaModFix amt="50000"/>
              <a:extLst>
                <a:ext uri="{BEBA8EAE-BF5A-486C-A8C5-ECC9F3942E4B}">
                  <a14:imgProps xmlns:a14="http://schemas.microsoft.com/office/drawing/2010/main">
                    <a14:imgLayer r:embed="rId9">
                      <a14:imgEffect>
                        <a14:backgroundRemoval t="6061" b="89773" l="1046" r="97516">
                          <a14:foregroundMark x1="5621" y1="88258" x2="5621" y2="88258"/>
                          <a14:foregroundMark x1="1046" y1="88258" x2="1046" y2="88258"/>
                          <a14:foregroundMark x1="49673" y1="6061" x2="49673" y2="6061"/>
                          <a14:foregroundMark x1="93595" y1="88258" x2="93595" y2="88258"/>
                          <a14:foregroundMark x1="97516" y1="89015" x2="97516" y2="89015"/>
                        </a14:backgroundRemoval>
                      </a14:imgEffect>
                    </a14:imgLayer>
                  </a14:imgProps>
                </a:ext>
              </a:extLst>
            </a:blip>
            <a:stretch>
              <a:fillRect/>
            </a:stretch>
          </p:blipFill>
          <p:spPr>
            <a:xfrm>
              <a:off x="1037852" y="1718027"/>
              <a:ext cx="3147410" cy="1087587"/>
            </a:xfrm>
            <a:prstGeom prst="rect">
              <a:avLst/>
            </a:prstGeom>
          </p:spPr>
        </p:pic>
        <p:cxnSp>
          <p:nvCxnSpPr>
            <p:cNvPr id="21" name="Straight Connector 20">
              <a:extLst>
                <a:ext uri="{FF2B5EF4-FFF2-40B4-BE49-F238E27FC236}">
                  <a16:creationId xmlns:a16="http://schemas.microsoft.com/office/drawing/2014/main" id="{7D96D45C-B907-5440-8DB7-F551C26F38BE}"/>
                </a:ext>
              </a:extLst>
            </p:cNvPr>
            <p:cNvCxnSpPr>
              <a:cxnSpLocks/>
            </p:cNvCxnSpPr>
            <p:nvPr/>
          </p:nvCxnSpPr>
          <p:spPr>
            <a:xfrm>
              <a:off x="2595411" y="1743427"/>
              <a:ext cx="0" cy="1062187"/>
            </a:xfrm>
            <a:prstGeom prst="line">
              <a:avLst/>
            </a:prstGeom>
            <a:ln w="19050" cap="flat" cmpd="sng" algn="ctr">
              <a:solidFill>
                <a:srgbClr val="EB86A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p:sp>
        <p:nvSpPr>
          <p:cNvPr id="34" name="TextBox 33">
            <a:extLst>
              <a:ext uri="{FF2B5EF4-FFF2-40B4-BE49-F238E27FC236}">
                <a16:creationId xmlns:a16="http://schemas.microsoft.com/office/drawing/2014/main" id="{DAA2F482-65CC-6F45-94F7-87443AC6BE46}"/>
              </a:ext>
            </a:extLst>
          </p:cNvPr>
          <p:cNvSpPr txBox="1"/>
          <p:nvPr/>
        </p:nvSpPr>
        <p:spPr>
          <a:xfrm>
            <a:off x="2348178" y="3029493"/>
            <a:ext cx="330809" cy="369332"/>
          </a:xfrm>
          <a:prstGeom prst="rect">
            <a:avLst/>
          </a:prstGeom>
          <a:noFill/>
        </p:spPr>
        <p:txBody>
          <a:bodyPr wrap="square" rtlCol="0">
            <a:spAutoFit/>
          </a:bodyPr>
          <a:lstStyle/>
          <a:p>
            <a:r>
              <a:rPr lang="en-US" dirty="0"/>
              <a:t>µ</a:t>
            </a:r>
          </a:p>
        </p:txBody>
      </p:sp>
      <p:grpSp>
        <p:nvGrpSpPr>
          <p:cNvPr id="39" name="Group 38">
            <a:extLst>
              <a:ext uri="{FF2B5EF4-FFF2-40B4-BE49-F238E27FC236}">
                <a16:creationId xmlns:a16="http://schemas.microsoft.com/office/drawing/2014/main" id="{C2AD7D94-BBAC-D147-88AA-1531C86A4C2B}"/>
              </a:ext>
            </a:extLst>
          </p:cNvPr>
          <p:cNvGrpSpPr/>
          <p:nvPr/>
        </p:nvGrpSpPr>
        <p:grpSpPr>
          <a:xfrm>
            <a:off x="1349352" y="5105404"/>
            <a:ext cx="2786124" cy="1128519"/>
            <a:chOff x="1797414" y="5388392"/>
            <a:chExt cx="5597709" cy="1128519"/>
          </a:xfrm>
        </p:grpSpPr>
        <p:cxnSp>
          <p:nvCxnSpPr>
            <p:cNvPr id="51" name="Straight Arrow Connector 50">
              <a:extLst>
                <a:ext uri="{FF2B5EF4-FFF2-40B4-BE49-F238E27FC236}">
                  <a16:creationId xmlns:a16="http://schemas.microsoft.com/office/drawing/2014/main" id="{2E543559-5B2B-A74D-84A9-ABD5ADDA9F27}"/>
                </a:ext>
              </a:extLst>
            </p:cNvPr>
            <p:cNvCxnSpPr>
              <a:cxnSpLocks/>
            </p:cNvCxnSpPr>
            <p:nvPr/>
          </p:nvCxnSpPr>
          <p:spPr>
            <a:xfrm>
              <a:off x="4836642" y="6229924"/>
              <a:ext cx="384726"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a16="http://schemas.microsoft.com/office/drawing/2014/main" id="{D25B2D6B-C835-084E-8151-891D53217E23}"/>
                </a:ext>
              </a:extLst>
            </p:cNvPr>
            <p:cNvGrpSpPr/>
            <p:nvPr/>
          </p:nvGrpSpPr>
          <p:grpSpPr>
            <a:xfrm>
              <a:off x="1797414" y="5388392"/>
              <a:ext cx="5597709" cy="1128519"/>
              <a:chOff x="1797414" y="5388392"/>
              <a:chExt cx="5597709" cy="1128519"/>
            </a:xfrm>
          </p:grpSpPr>
          <p:grpSp>
            <p:nvGrpSpPr>
              <p:cNvPr id="30" name="Group 29">
                <a:extLst>
                  <a:ext uri="{FF2B5EF4-FFF2-40B4-BE49-F238E27FC236}">
                    <a16:creationId xmlns:a16="http://schemas.microsoft.com/office/drawing/2014/main" id="{AA492253-882F-514A-96E6-91228F71472F}"/>
                  </a:ext>
                </a:extLst>
              </p:cNvPr>
              <p:cNvGrpSpPr/>
              <p:nvPr/>
            </p:nvGrpSpPr>
            <p:grpSpPr>
              <a:xfrm>
                <a:off x="1797414" y="5388392"/>
                <a:ext cx="4229335" cy="997325"/>
                <a:chOff x="1797414" y="5388392"/>
                <a:chExt cx="4229335" cy="997325"/>
              </a:xfrm>
            </p:grpSpPr>
            <p:grpSp>
              <p:nvGrpSpPr>
                <p:cNvPr id="28" name="Group 27">
                  <a:extLst>
                    <a:ext uri="{FF2B5EF4-FFF2-40B4-BE49-F238E27FC236}">
                      <a16:creationId xmlns:a16="http://schemas.microsoft.com/office/drawing/2014/main" id="{1E35981D-0663-324E-A8F5-84E4E2505C9C}"/>
                    </a:ext>
                  </a:extLst>
                </p:cNvPr>
                <p:cNvGrpSpPr/>
                <p:nvPr/>
              </p:nvGrpSpPr>
              <p:grpSpPr>
                <a:xfrm>
                  <a:off x="2029234" y="5388392"/>
                  <a:ext cx="3997515" cy="632861"/>
                  <a:chOff x="2029234" y="5388392"/>
                  <a:chExt cx="3997515" cy="632861"/>
                </a:xfrm>
              </p:grpSpPr>
              <p:sp>
                <p:nvSpPr>
                  <p:cNvPr id="43" name="Right Bracket 42">
                    <a:extLst>
                      <a:ext uri="{FF2B5EF4-FFF2-40B4-BE49-F238E27FC236}">
                        <a16:creationId xmlns:a16="http://schemas.microsoft.com/office/drawing/2014/main" id="{95E519C5-2628-E440-8B2D-4ABD7BCDD1D7}"/>
                      </a:ext>
                    </a:extLst>
                  </p:cNvPr>
                  <p:cNvSpPr/>
                  <p:nvPr/>
                </p:nvSpPr>
                <p:spPr>
                  <a:xfrm rot="5400000">
                    <a:off x="3934026" y="3483600"/>
                    <a:ext cx="187932" cy="3997515"/>
                  </a:xfrm>
                  <a:prstGeom prst="rightBracket">
                    <a:avLst>
                      <a:gd name="adj" fmla="val 0"/>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47" name="Straight Arrow Connector 46">
                    <a:extLst>
                      <a:ext uri="{FF2B5EF4-FFF2-40B4-BE49-F238E27FC236}">
                        <a16:creationId xmlns:a16="http://schemas.microsoft.com/office/drawing/2014/main" id="{412BD17C-1A6A-D842-814B-C44FB489A589}"/>
                      </a:ext>
                    </a:extLst>
                  </p:cNvPr>
                  <p:cNvCxnSpPr>
                    <a:cxnSpLocks/>
                  </p:cNvCxnSpPr>
                  <p:nvPr/>
                </p:nvCxnSpPr>
                <p:spPr>
                  <a:xfrm>
                    <a:off x="3164737" y="5576256"/>
                    <a:ext cx="0" cy="44499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49" name="TextBox 48">
                  <a:extLst>
                    <a:ext uri="{FF2B5EF4-FFF2-40B4-BE49-F238E27FC236}">
                      <a16:creationId xmlns:a16="http://schemas.microsoft.com/office/drawing/2014/main" id="{99A3D722-00E5-F042-BDED-0B8CECB3A056}"/>
                    </a:ext>
                  </a:extLst>
                </p:cNvPr>
                <p:cNvSpPr txBox="1"/>
                <p:nvPr/>
              </p:nvSpPr>
              <p:spPr>
                <a:xfrm>
                  <a:off x="1797414" y="6016385"/>
                  <a:ext cx="3174375" cy="369332"/>
                </a:xfrm>
                <a:prstGeom prst="rect">
                  <a:avLst/>
                </a:prstGeom>
                <a:noFill/>
              </p:spPr>
              <p:txBody>
                <a:bodyPr wrap="square" rtlCol="0">
                  <a:spAutoFit/>
                </a:bodyPr>
                <a:lstStyle/>
                <a:p>
                  <a:r>
                    <a:rPr lang="en-US" dirty="0"/>
                    <a:t>statistical test</a:t>
                  </a:r>
                </a:p>
              </p:txBody>
            </p:sp>
          </p:grpSp>
          <p:sp>
            <p:nvSpPr>
              <p:cNvPr id="53" name="TextBox 52">
                <a:extLst>
                  <a:ext uri="{FF2B5EF4-FFF2-40B4-BE49-F238E27FC236}">
                    <a16:creationId xmlns:a16="http://schemas.microsoft.com/office/drawing/2014/main" id="{EA1BBAAE-6061-A048-A0F3-62F5170FB085}"/>
                  </a:ext>
                </a:extLst>
              </p:cNvPr>
              <p:cNvSpPr txBox="1"/>
              <p:nvPr/>
            </p:nvSpPr>
            <p:spPr>
              <a:xfrm>
                <a:off x="5412083" y="5870580"/>
                <a:ext cx="1983040" cy="646331"/>
              </a:xfrm>
              <a:prstGeom prst="rect">
                <a:avLst/>
              </a:prstGeom>
              <a:noFill/>
            </p:spPr>
            <p:txBody>
              <a:bodyPr wrap="square" rtlCol="0">
                <a:spAutoFit/>
              </a:bodyPr>
              <a:lstStyle/>
              <a:p>
                <a:r>
                  <a:rPr lang="en-US" b="1" dirty="0"/>
                  <a:t>save</a:t>
                </a:r>
              </a:p>
              <a:p>
                <a:r>
                  <a:rPr lang="en-US" b="1" dirty="0"/>
                  <a:t>p-value</a:t>
                </a:r>
              </a:p>
            </p:txBody>
          </p:sp>
        </p:grpSp>
      </p:grpSp>
      <p:pic>
        <p:nvPicPr>
          <p:cNvPr id="54" name="Picture 53">
            <a:extLst>
              <a:ext uri="{FF2B5EF4-FFF2-40B4-BE49-F238E27FC236}">
                <a16:creationId xmlns:a16="http://schemas.microsoft.com/office/drawing/2014/main" id="{51473634-EF48-CC48-900A-9C5E289F4ACA}"/>
              </a:ext>
            </a:extLst>
          </p:cNvPr>
          <p:cNvPicPr>
            <a:picLocks noChangeAspect="1"/>
          </p:cNvPicPr>
          <p:nvPr/>
        </p:nvPicPr>
        <p:blipFill>
          <a:blip r:embed="rId3">
            <a:alphaModFix amt="50000"/>
            <a:extLst>
              <a:ext uri="{BEBA8EAE-BF5A-486C-A8C5-ECC9F3942E4B}">
                <a14:imgProps xmlns:a14="http://schemas.microsoft.com/office/drawing/2010/main">
                  <a14:imgLayer r:embed="rId10">
                    <a14:imgEffect>
                      <a14:backgroundRemoval t="9091" b="89773" l="1569" r="96993">
                        <a14:foregroundMark x1="6797" y1="89015" x2="6797" y2="89015"/>
                        <a14:foregroundMark x1="1699" y1="88258" x2="1699" y2="88258"/>
                        <a14:foregroundMark x1="48235" y1="10606" x2="48235" y2="10606"/>
                        <a14:foregroundMark x1="50065" y1="9091" x2="50065" y2="9091"/>
                        <a14:foregroundMark x1="93203" y1="89015" x2="93203" y2="89015"/>
                        <a14:foregroundMark x1="96993" y1="89015" x2="96993" y2="89015"/>
                      </a14:backgroundRemoval>
                    </a14:imgEffect>
                  </a14:imgLayer>
                </a14:imgProps>
              </a:ext>
            </a:extLst>
          </a:blip>
          <a:stretch>
            <a:fillRect/>
          </a:stretch>
        </p:blipFill>
        <p:spPr>
          <a:xfrm>
            <a:off x="-5591907" y="2061301"/>
            <a:ext cx="4851400" cy="1676400"/>
          </a:xfrm>
          <a:prstGeom prst="rect">
            <a:avLst/>
          </a:prstGeom>
        </p:spPr>
      </p:pic>
      <p:cxnSp>
        <p:nvCxnSpPr>
          <p:cNvPr id="57" name="Straight Arrow Connector 56">
            <a:extLst>
              <a:ext uri="{FF2B5EF4-FFF2-40B4-BE49-F238E27FC236}">
                <a16:creationId xmlns:a16="http://schemas.microsoft.com/office/drawing/2014/main" id="{1AC3509F-CCB4-7D40-9F06-4492F95AB5E1}"/>
              </a:ext>
            </a:extLst>
          </p:cNvPr>
          <p:cNvCxnSpPr>
            <a:cxnSpLocks/>
          </p:cNvCxnSpPr>
          <p:nvPr/>
        </p:nvCxnSpPr>
        <p:spPr>
          <a:xfrm>
            <a:off x="2494205" y="3378124"/>
            <a:ext cx="0" cy="146304"/>
          </a:xfrm>
          <a:prstGeom prst="straightConnector1">
            <a:avLst/>
          </a:prstGeom>
          <a:ln w="19050">
            <a:solidFill>
              <a:srgbClr val="EFB0C6"/>
            </a:solidFill>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006E3DF8-CF62-A94A-93A6-6367E3A2F7E2}"/>
              </a:ext>
            </a:extLst>
          </p:cNvPr>
          <p:cNvGrpSpPr/>
          <p:nvPr/>
        </p:nvGrpSpPr>
        <p:grpSpPr>
          <a:xfrm>
            <a:off x="7890717" y="3310880"/>
            <a:ext cx="2127937" cy="2680089"/>
            <a:chOff x="7707837" y="1480771"/>
            <a:chExt cx="2127937" cy="4703017"/>
          </a:xfrm>
        </p:grpSpPr>
        <p:grpSp>
          <p:nvGrpSpPr>
            <p:cNvPr id="36" name="Group 35">
              <a:extLst>
                <a:ext uri="{FF2B5EF4-FFF2-40B4-BE49-F238E27FC236}">
                  <a16:creationId xmlns:a16="http://schemas.microsoft.com/office/drawing/2014/main" id="{35FA831E-B07F-3945-A9BE-9409E4B4CBA1}"/>
                </a:ext>
              </a:extLst>
            </p:cNvPr>
            <p:cNvGrpSpPr/>
            <p:nvPr/>
          </p:nvGrpSpPr>
          <p:grpSpPr>
            <a:xfrm>
              <a:off x="7707837" y="1480771"/>
              <a:ext cx="627122" cy="4703017"/>
              <a:chOff x="7707837" y="1480771"/>
              <a:chExt cx="627122" cy="4703017"/>
            </a:xfrm>
          </p:grpSpPr>
          <p:sp>
            <p:nvSpPr>
              <p:cNvPr id="27" name="Right Bracket 26">
                <a:extLst>
                  <a:ext uri="{FF2B5EF4-FFF2-40B4-BE49-F238E27FC236}">
                    <a16:creationId xmlns:a16="http://schemas.microsoft.com/office/drawing/2014/main" id="{18F618D2-F956-284A-A50F-29F8AD82E306}"/>
                  </a:ext>
                </a:extLst>
              </p:cNvPr>
              <p:cNvSpPr/>
              <p:nvPr/>
            </p:nvSpPr>
            <p:spPr>
              <a:xfrm>
                <a:off x="7707837" y="1480771"/>
                <a:ext cx="142984" cy="4703017"/>
              </a:xfrm>
              <a:prstGeom prst="rightBracket">
                <a:avLst>
                  <a:gd name="adj" fmla="val 0"/>
                </a:avLst>
              </a:prstGeom>
              <a:ln w="19050"/>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A44E7ECD-8BD3-9349-A139-0A762515F74D}"/>
                  </a:ext>
                </a:extLst>
              </p:cNvPr>
              <p:cNvCxnSpPr>
                <a:cxnSpLocks/>
              </p:cNvCxnSpPr>
              <p:nvPr/>
            </p:nvCxnSpPr>
            <p:spPr>
              <a:xfrm flipH="1">
                <a:off x="7850820" y="3829100"/>
                <a:ext cx="484139" cy="0"/>
              </a:xfrm>
              <a:prstGeom prst="line">
                <a:avLst/>
              </a:prstGeom>
              <a:ln w="19050"/>
            </p:spPr>
            <p:style>
              <a:lnRef idx="1">
                <a:schemeClr val="dk1"/>
              </a:lnRef>
              <a:fillRef idx="0">
                <a:schemeClr val="dk1"/>
              </a:fillRef>
              <a:effectRef idx="0">
                <a:schemeClr val="dk1"/>
              </a:effectRef>
              <a:fontRef idx="minor">
                <a:schemeClr val="tx1"/>
              </a:fontRef>
            </p:style>
          </p:cxnSp>
        </p:grpSp>
        <p:sp>
          <p:nvSpPr>
            <p:cNvPr id="58" name="TextBox 57">
              <a:extLst>
                <a:ext uri="{FF2B5EF4-FFF2-40B4-BE49-F238E27FC236}">
                  <a16:creationId xmlns:a16="http://schemas.microsoft.com/office/drawing/2014/main" id="{16447FF3-CE97-8A49-AD95-4C052E6EC2DF}"/>
                </a:ext>
              </a:extLst>
            </p:cNvPr>
            <p:cNvSpPr txBox="1"/>
            <p:nvPr/>
          </p:nvSpPr>
          <p:spPr>
            <a:xfrm>
              <a:off x="8334959" y="3553745"/>
              <a:ext cx="1500815" cy="369332"/>
            </a:xfrm>
            <a:prstGeom prst="rect">
              <a:avLst/>
            </a:prstGeom>
            <a:noFill/>
          </p:spPr>
          <p:txBody>
            <a:bodyPr wrap="square" rtlCol="0">
              <a:spAutoFit/>
            </a:bodyPr>
            <a:lstStyle/>
            <a:p>
              <a:r>
                <a:rPr lang="en-US" dirty="0"/>
                <a:t>Repeat 1000x</a:t>
              </a:r>
            </a:p>
          </p:txBody>
        </p:sp>
      </p:grpSp>
      <p:sp>
        <p:nvSpPr>
          <p:cNvPr id="56" name="TextBox 55">
            <a:extLst>
              <a:ext uri="{FF2B5EF4-FFF2-40B4-BE49-F238E27FC236}">
                <a16:creationId xmlns:a16="http://schemas.microsoft.com/office/drawing/2014/main" id="{4AC84C66-44CB-C947-A375-11891BCD58E4}"/>
              </a:ext>
            </a:extLst>
          </p:cNvPr>
          <p:cNvSpPr txBox="1"/>
          <p:nvPr/>
        </p:nvSpPr>
        <p:spPr>
          <a:xfrm>
            <a:off x="6496320" y="3617693"/>
            <a:ext cx="725498" cy="369332"/>
          </a:xfrm>
          <a:prstGeom prst="rect">
            <a:avLst/>
          </a:prstGeom>
          <a:noFill/>
        </p:spPr>
        <p:txBody>
          <a:bodyPr wrap="square" rtlCol="0">
            <a:spAutoFit/>
          </a:bodyPr>
          <a:lstStyle/>
          <a:p>
            <a:r>
              <a:rPr lang="en-US" dirty="0"/>
              <a:t>N=10</a:t>
            </a:r>
          </a:p>
        </p:txBody>
      </p:sp>
      <p:grpSp>
        <p:nvGrpSpPr>
          <p:cNvPr id="66" name="Group 65">
            <a:extLst>
              <a:ext uri="{FF2B5EF4-FFF2-40B4-BE49-F238E27FC236}">
                <a16:creationId xmlns:a16="http://schemas.microsoft.com/office/drawing/2014/main" id="{02483146-D1D5-FD42-BC2C-58297DFAF2E9}"/>
              </a:ext>
            </a:extLst>
          </p:cNvPr>
          <p:cNvGrpSpPr/>
          <p:nvPr/>
        </p:nvGrpSpPr>
        <p:grpSpPr>
          <a:xfrm>
            <a:off x="4569276" y="2026749"/>
            <a:ext cx="3200400" cy="1097280"/>
            <a:chOff x="1950524" y="1682667"/>
            <a:chExt cx="3249740" cy="1122947"/>
          </a:xfrm>
        </p:grpSpPr>
        <p:pic>
          <p:nvPicPr>
            <p:cNvPr id="13" name="Picture 12">
              <a:extLst>
                <a:ext uri="{FF2B5EF4-FFF2-40B4-BE49-F238E27FC236}">
                  <a16:creationId xmlns:a16="http://schemas.microsoft.com/office/drawing/2014/main" id="{701B0F25-6DDB-8C4E-82DC-B9B277BED356}"/>
                </a:ext>
              </a:extLst>
            </p:cNvPr>
            <p:cNvPicPr>
              <a:picLocks noChangeAspect="1"/>
            </p:cNvPicPr>
            <p:nvPr/>
          </p:nvPicPr>
          <p:blipFill>
            <a:blip r:embed="rId3">
              <a:alphaModFix amt="50000"/>
              <a:extLst>
                <a:ext uri="{BEBA8EAE-BF5A-486C-A8C5-ECC9F3942E4B}">
                  <a14:imgProps xmlns:a14="http://schemas.microsoft.com/office/drawing/2010/main">
                    <a14:imgLayer r:embed="rId11">
                      <a14:imgEffect>
                        <a14:backgroundRemoval t="9091" b="89773" l="1569" r="96993">
                          <a14:foregroundMark x1="6797" y1="89015" x2="6797" y2="89015"/>
                          <a14:foregroundMark x1="1699" y1="88258" x2="1699" y2="88258"/>
                          <a14:foregroundMark x1="48235" y1="10606" x2="48235" y2="10606"/>
                          <a14:foregroundMark x1="50065" y1="9091" x2="50065" y2="9091"/>
                          <a14:foregroundMark x1="93203" y1="89015" x2="93203" y2="89015"/>
                          <a14:foregroundMark x1="96993" y1="89015" x2="96993" y2="89015"/>
                        </a14:backgroundRemoval>
                      </a14:imgEffect>
                    </a14:imgLayer>
                  </a14:imgProps>
                </a:ext>
              </a:extLst>
            </a:blip>
            <a:stretch>
              <a:fillRect/>
            </a:stretch>
          </p:blipFill>
          <p:spPr>
            <a:xfrm>
              <a:off x="1950524" y="1682667"/>
              <a:ext cx="3249740" cy="1122947"/>
            </a:xfrm>
            <a:prstGeom prst="rect">
              <a:avLst/>
            </a:prstGeom>
          </p:spPr>
        </p:pic>
        <p:cxnSp>
          <p:nvCxnSpPr>
            <p:cNvPr id="20" name="Straight Connector 19">
              <a:extLst>
                <a:ext uri="{FF2B5EF4-FFF2-40B4-BE49-F238E27FC236}">
                  <a16:creationId xmlns:a16="http://schemas.microsoft.com/office/drawing/2014/main" id="{0C557BBF-FC15-0C44-B108-5060AE2D2D8D}"/>
                </a:ext>
              </a:extLst>
            </p:cNvPr>
            <p:cNvCxnSpPr>
              <a:cxnSpLocks/>
            </p:cNvCxnSpPr>
            <p:nvPr/>
          </p:nvCxnSpPr>
          <p:spPr>
            <a:xfrm>
              <a:off x="3564990" y="1718027"/>
              <a:ext cx="0" cy="1051560"/>
            </a:xfrm>
            <a:prstGeom prst="line">
              <a:avLst/>
            </a:prstGeom>
            <a:ln w="19050"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p:cxnSp>
        <p:nvCxnSpPr>
          <p:cNvPr id="63" name="Straight Arrow Connector 62">
            <a:extLst>
              <a:ext uri="{FF2B5EF4-FFF2-40B4-BE49-F238E27FC236}">
                <a16:creationId xmlns:a16="http://schemas.microsoft.com/office/drawing/2014/main" id="{67857F11-277E-054F-9BB9-6C56B11B1A6E}"/>
              </a:ext>
            </a:extLst>
          </p:cNvPr>
          <p:cNvCxnSpPr>
            <a:cxnSpLocks/>
          </p:cNvCxnSpPr>
          <p:nvPr/>
        </p:nvCxnSpPr>
        <p:spPr>
          <a:xfrm>
            <a:off x="6154505" y="3336781"/>
            <a:ext cx="0" cy="144090"/>
          </a:xfrm>
          <a:prstGeom prst="straightConnector1">
            <a:avLst/>
          </a:prstGeom>
          <a:ln w="1905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grpSp>
        <p:nvGrpSpPr>
          <p:cNvPr id="25" name="Group 24">
            <a:extLst>
              <a:ext uri="{FF2B5EF4-FFF2-40B4-BE49-F238E27FC236}">
                <a16:creationId xmlns:a16="http://schemas.microsoft.com/office/drawing/2014/main" id="{50BE2573-3DB8-8F42-A40D-6EBC2452FB24}"/>
              </a:ext>
            </a:extLst>
          </p:cNvPr>
          <p:cNvGrpSpPr/>
          <p:nvPr/>
        </p:nvGrpSpPr>
        <p:grpSpPr>
          <a:xfrm>
            <a:off x="5730683" y="3716117"/>
            <a:ext cx="757698" cy="228597"/>
            <a:chOff x="5408788" y="4155890"/>
            <a:chExt cx="1134238" cy="342199"/>
          </a:xfrm>
        </p:grpSpPr>
        <p:sp>
          <p:nvSpPr>
            <p:cNvPr id="79" name="Oval 78">
              <a:extLst>
                <a:ext uri="{FF2B5EF4-FFF2-40B4-BE49-F238E27FC236}">
                  <a16:creationId xmlns:a16="http://schemas.microsoft.com/office/drawing/2014/main" id="{740E7805-23C2-534F-A72A-AFBCE551F987}"/>
                </a:ext>
              </a:extLst>
            </p:cNvPr>
            <p:cNvSpPr>
              <a:spLocks noChangeAspect="1"/>
            </p:cNvSpPr>
            <p:nvPr/>
          </p:nvSpPr>
          <p:spPr>
            <a:xfrm flipH="1">
              <a:off x="5797190" y="4349034"/>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1E345421-A598-9D47-A6D5-C61B68B59430}"/>
                </a:ext>
              </a:extLst>
            </p:cNvPr>
            <p:cNvSpPr>
              <a:spLocks noChangeAspect="1"/>
            </p:cNvSpPr>
            <p:nvPr/>
          </p:nvSpPr>
          <p:spPr>
            <a:xfrm flipH="1">
              <a:off x="5797190" y="4162639"/>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D72FC91B-10F4-014E-B026-6FA9FD7DB4BC}"/>
                </a:ext>
              </a:extLst>
            </p:cNvPr>
            <p:cNvSpPr>
              <a:spLocks noChangeAspect="1"/>
            </p:cNvSpPr>
            <p:nvPr/>
          </p:nvSpPr>
          <p:spPr>
            <a:xfrm flipH="1">
              <a:off x="5986860" y="4350849"/>
              <a:ext cx="155967"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id="{3894187D-C7B3-AD42-BA12-1C49816A44E5}"/>
                </a:ext>
              </a:extLst>
            </p:cNvPr>
            <p:cNvSpPr>
              <a:spLocks noChangeAspect="1"/>
            </p:cNvSpPr>
            <p:nvPr/>
          </p:nvSpPr>
          <p:spPr>
            <a:xfrm flipH="1">
              <a:off x="5986860" y="4157222"/>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65926A77-5D54-9A41-AA97-4403ADE3FCF4}"/>
                </a:ext>
              </a:extLst>
            </p:cNvPr>
            <p:cNvSpPr>
              <a:spLocks noChangeAspect="1"/>
            </p:cNvSpPr>
            <p:nvPr/>
          </p:nvSpPr>
          <p:spPr>
            <a:xfrm flipH="1">
              <a:off x="6187361" y="4347109"/>
              <a:ext cx="155967"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id="{3E6E512D-D711-554A-B57B-480A82672F62}"/>
                </a:ext>
              </a:extLst>
            </p:cNvPr>
            <p:cNvSpPr>
              <a:spLocks noChangeAspect="1"/>
            </p:cNvSpPr>
            <p:nvPr/>
          </p:nvSpPr>
          <p:spPr>
            <a:xfrm flipH="1">
              <a:off x="6176530" y="4155890"/>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A17C2CF3-2751-D940-B80B-CFBFEBE3719B}"/>
                </a:ext>
              </a:extLst>
            </p:cNvPr>
            <p:cNvSpPr>
              <a:spLocks noChangeAspect="1"/>
            </p:cNvSpPr>
            <p:nvPr/>
          </p:nvSpPr>
          <p:spPr>
            <a:xfrm flipH="1">
              <a:off x="5408788" y="4349535"/>
              <a:ext cx="155968"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a16="http://schemas.microsoft.com/office/drawing/2014/main" id="{C1CC1276-AA9F-2B4C-B389-DB5E2ACE0EF7}"/>
                </a:ext>
              </a:extLst>
            </p:cNvPr>
            <p:cNvSpPr>
              <a:spLocks noChangeAspect="1"/>
            </p:cNvSpPr>
            <p:nvPr/>
          </p:nvSpPr>
          <p:spPr>
            <a:xfrm flipH="1">
              <a:off x="5599207" y="4349484"/>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B6EC07A4-292F-1E4C-BFFC-CB2878FAA1CB}"/>
                </a:ext>
              </a:extLst>
            </p:cNvPr>
            <p:cNvSpPr>
              <a:spLocks noChangeAspect="1"/>
            </p:cNvSpPr>
            <p:nvPr/>
          </p:nvSpPr>
          <p:spPr>
            <a:xfrm flipH="1">
              <a:off x="6387059" y="4347045"/>
              <a:ext cx="155967"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2" name="TextBox 51">
            <a:extLst>
              <a:ext uri="{FF2B5EF4-FFF2-40B4-BE49-F238E27FC236}">
                <a16:creationId xmlns:a16="http://schemas.microsoft.com/office/drawing/2014/main" id="{5F52BFC0-A30C-9343-9A86-2734B4ECE659}"/>
              </a:ext>
            </a:extLst>
          </p:cNvPr>
          <p:cNvSpPr txBox="1"/>
          <p:nvPr/>
        </p:nvSpPr>
        <p:spPr>
          <a:xfrm>
            <a:off x="5998504" y="3000278"/>
            <a:ext cx="266841" cy="344389"/>
          </a:xfrm>
          <a:prstGeom prst="rect">
            <a:avLst/>
          </a:prstGeom>
          <a:noFill/>
        </p:spPr>
        <p:txBody>
          <a:bodyPr wrap="square" rtlCol="0">
            <a:spAutoFit/>
          </a:bodyPr>
          <a:lstStyle/>
          <a:p>
            <a:r>
              <a:rPr lang="en-US" dirty="0"/>
              <a:t>µ</a:t>
            </a:r>
          </a:p>
        </p:txBody>
      </p:sp>
      <p:grpSp>
        <p:nvGrpSpPr>
          <p:cNvPr id="173" name="Group 172">
            <a:extLst>
              <a:ext uri="{FF2B5EF4-FFF2-40B4-BE49-F238E27FC236}">
                <a16:creationId xmlns:a16="http://schemas.microsoft.com/office/drawing/2014/main" id="{4B677D64-A7A1-A94D-8D6F-8A9DA49C2DC5}"/>
              </a:ext>
            </a:extLst>
          </p:cNvPr>
          <p:cNvGrpSpPr/>
          <p:nvPr/>
        </p:nvGrpSpPr>
        <p:grpSpPr>
          <a:xfrm>
            <a:off x="1183159" y="3600379"/>
            <a:ext cx="1590151" cy="386646"/>
            <a:chOff x="1183159" y="3600379"/>
            <a:chExt cx="1590151" cy="386646"/>
          </a:xfrm>
        </p:grpSpPr>
        <p:sp>
          <p:nvSpPr>
            <p:cNvPr id="55" name="TextBox 54">
              <a:extLst>
                <a:ext uri="{FF2B5EF4-FFF2-40B4-BE49-F238E27FC236}">
                  <a16:creationId xmlns:a16="http://schemas.microsoft.com/office/drawing/2014/main" id="{3F54D715-44A3-8C48-A89E-4EF072A9E3DF}"/>
                </a:ext>
              </a:extLst>
            </p:cNvPr>
            <p:cNvSpPr txBox="1"/>
            <p:nvPr/>
          </p:nvSpPr>
          <p:spPr>
            <a:xfrm>
              <a:off x="1183159" y="3617693"/>
              <a:ext cx="725498" cy="369332"/>
            </a:xfrm>
            <a:prstGeom prst="rect">
              <a:avLst/>
            </a:prstGeom>
            <a:noFill/>
          </p:spPr>
          <p:txBody>
            <a:bodyPr wrap="square" rtlCol="0">
              <a:spAutoFit/>
            </a:bodyPr>
            <a:lstStyle/>
            <a:p>
              <a:r>
                <a:rPr lang="en-US" dirty="0"/>
                <a:t>N=10</a:t>
              </a:r>
            </a:p>
          </p:txBody>
        </p:sp>
        <p:grpSp>
          <p:nvGrpSpPr>
            <p:cNvPr id="24" name="Group 23">
              <a:extLst>
                <a:ext uri="{FF2B5EF4-FFF2-40B4-BE49-F238E27FC236}">
                  <a16:creationId xmlns:a16="http://schemas.microsoft.com/office/drawing/2014/main" id="{F2A85333-E9BB-EA49-AE51-E40426EA0764}"/>
                </a:ext>
              </a:extLst>
            </p:cNvPr>
            <p:cNvGrpSpPr/>
            <p:nvPr/>
          </p:nvGrpSpPr>
          <p:grpSpPr>
            <a:xfrm>
              <a:off x="2142817" y="3600379"/>
              <a:ext cx="630493" cy="338254"/>
              <a:chOff x="2072235" y="3917872"/>
              <a:chExt cx="943819" cy="506350"/>
            </a:xfrm>
          </p:grpSpPr>
          <p:sp>
            <p:nvSpPr>
              <p:cNvPr id="60" name="Oval 59">
                <a:extLst>
                  <a:ext uri="{FF2B5EF4-FFF2-40B4-BE49-F238E27FC236}">
                    <a16:creationId xmlns:a16="http://schemas.microsoft.com/office/drawing/2014/main" id="{AEA8C8D1-20E5-8043-930D-8860313644D9}"/>
                  </a:ext>
                </a:extLst>
              </p:cNvPr>
              <p:cNvSpPr>
                <a:spLocks noChangeAspect="1"/>
              </p:cNvSpPr>
              <p:nvPr/>
            </p:nvSpPr>
            <p:spPr>
              <a:xfrm flipH="1">
                <a:off x="2270218" y="4275412"/>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61" name="Oval 60">
                <a:extLst>
                  <a:ext uri="{FF2B5EF4-FFF2-40B4-BE49-F238E27FC236}">
                    <a16:creationId xmlns:a16="http://schemas.microsoft.com/office/drawing/2014/main" id="{E3078FB4-04CC-514E-B34D-C3DA1729B04C}"/>
                  </a:ext>
                </a:extLst>
              </p:cNvPr>
              <p:cNvSpPr>
                <a:spLocks noChangeAspect="1"/>
              </p:cNvSpPr>
              <p:nvPr/>
            </p:nvSpPr>
            <p:spPr>
              <a:xfrm flipH="1">
                <a:off x="2270218" y="4097327"/>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62" name="Oval 61">
                <a:extLst>
                  <a:ext uri="{FF2B5EF4-FFF2-40B4-BE49-F238E27FC236}">
                    <a16:creationId xmlns:a16="http://schemas.microsoft.com/office/drawing/2014/main" id="{A3223DD2-0EA4-E74B-ADFB-66A448646D9A}"/>
                  </a:ext>
                </a:extLst>
              </p:cNvPr>
              <p:cNvSpPr>
                <a:spLocks noChangeAspect="1"/>
              </p:cNvSpPr>
              <p:nvPr/>
            </p:nvSpPr>
            <p:spPr>
              <a:xfrm flipH="1">
                <a:off x="2459888" y="4276032"/>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64" name="Oval 63">
                <a:extLst>
                  <a:ext uri="{FF2B5EF4-FFF2-40B4-BE49-F238E27FC236}">
                    <a16:creationId xmlns:a16="http://schemas.microsoft.com/office/drawing/2014/main" id="{DB60D1C8-2D39-5548-A10E-472CB2198C20}"/>
                  </a:ext>
                </a:extLst>
              </p:cNvPr>
              <p:cNvSpPr>
                <a:spLocks noChangeAspect="1"/>
              </p:cNvSpPr>
              <p:nvPr/>
            </p:nvSpPr>
            <p:spPr>
              <a:xfrm flipH="1">
                <a:off x="2459888" y="4096663"/>
                <a:ext cx="155968" cy="147242"/>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67" name="Oval 66">
                <a:extLst>
                  <a:ext uri="{FF2B5EF4-FFF2-40B4-BE49-F238E27FC236}">
                    <a16:creationId xmlns:a16="http://schemas.microsoft.com/office/drawing/2014/main" id="{5631DB2B-B98B-B04B-BD87-3F887305E3B5}"/>
                  </a:ext>
                </a:extLst>
              </p:cNvPr>
              <p:cNvSpPr>
                <a:spLocks noChangeAspect="1"/>
              </p:cNvSpPr>
              <p:nvPr/>
            </p:nvSpPr>
            <p:spPr>
              <a:xfrm flipH="1">
                <a:off x="2650115" y="4275914"/>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68" name="Oval 67">
                <a:extLst>
                  <a:ext uri="{FF2B5EF4-FFF2-40B4-BE49-F238E27FC236}">
                    <a16:creationId xmlns:a16="http://schemas.microsoft.com/office/drawing/2014/main" id="{42F9441A-1343-9B46-8716-6505B946B8AC}"/>
                  </a:ext>
                </a:extLst>
              </p:cNvPr>
              <p:cNvSpPr>
                <a:spLocks noChangeAspect="1"/>
              </p:cNvSpPr>
              <p:nvPr/>
            </p:nvSpPr>
            <p:spPr>
              <a:xfrm flipH="1">
                <a:off x="2857377" y="4096333"/>
                <a:ext cx="155968" cy="147242"/>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91" name="Oval 90">
                <a:extLst>
                  <a:ext uri="{FF2B5EF4-FFF2-40B4-BE49-F238E27FC236}">
                    <a16:creationId xmlns:a16="http://schemas.microsoft.com/office/drawing/2014/main" id="{2E988CDB-5646-E943-93A0-025A55F04F53}"/>
                  </a:ext>
                </a:extLst>
              </p:cNvPr>
              <p:cNvSpPr>
                <a:spLocks noChangeAspect="1"/>
              </p:cNvSpPr>
              <p:nvPr/>
            </p:nvSpPr>
            <p:spPr>
              <a:xfrm flipH="1">
                <a:off x="2459888" y="3917872"/>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92" name="Oval 91">
                <a:extLst>
                  <a:ext uri="{FF2B5EF4-FFF2-40B4-BE49-F238E27FC236}">
                    <a16:creationId xmlns:a16="http://schemas.microsoft.com/office/drawing/2014/main" id="{787CD35D-8F40-9347-8525-47BA3DDF117C}"/>
                  </a:ext>
                </a:extLst>
              </p:cNvPr>
              <p:cNvSpPr>
                <a:spLocks noChangeAspect="1"/>
              </p:cNvSpPr>
              <p:nvPr/>
            </p:nvSpPr>
            <p:spPr>
              <a:xfrm flipH="1">
                <a:off x="2072235" y="4275861"/>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93" name="Oval 92">
                <a:extLst>
                  <a:ext uri="{FF2B5EF4-FFF2-40B4-BE49-F238E27FC236}">
                    <a16:creationId xmlns:a16="http://schemas.microsoft.com/office/drawing/2014/main" id="{949D7B70-B89C-9344-B9F5-82DE1D2035C9}"/>
                  </a:ext>
                </a:extLst>
              </p:cNvPr>
              <p:cNvSpPr>
                <a:spLocks noChangeAspect="1"/>
              </p:cNvSpPr>
              <p:nvPr/>
            </p:nvSpPr>
            <p:spPr>
              <a:xfrm flipH="1">
                <a:off x="2860086" y="4276981"/>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grpSp>
      </p:grpSp>
      <p:cxnSp>
        <p:nvCxnSpPr>
          <p:cNvPr id="17" name="Straight Connector 16">
            <a:extLst>
              <a:ext uri="{FF2B5EF4-FFF2-40B4-BE49-F238E27FC236}">
                <a16:creationId xmlns:a16="http://schemas.microsoft.com/office/drawing/2014/main" id="{D7BBF8CC-3BA2-6C46-B016-495FDC97D98E}"/>
              </a:ext>
            </a:extLst>
          </p:cNvPr>
          <p:cNvCxnSpPr>
            <a:cxnSpLocks/>
          </p:cNvCxnSpPr>
          <p:nvPr/>
        </p:nvCxnSpPr>
        <p:spPr>
          <a:xfrm>
            <a:off x="4358810" y="1804304"/>
            <a:ext cx="0" cy="2298226"/>
          </a:xfrm>
          <a:prstGeom prst="line">
            <a:avLst/>
          </a:prstGeom>
          <a:ln w="22225" cmpd="sng">
            <a:solidFill>
              <a:schemeClr val="bg1">
                <a:lumMod val="65000"/>
                <a:alpha val="48000"/>
              </a:schemeClr>
            </a:solidFill>
            <a:prstDash val="sysDot"/>
          </a:ln>
        </p:spPr>
        <p:style>
          <a:lnRef idx="1">
            <a:schemeClr val="dk1"/>
          </a:lnRef>
          <a:fillRef idx="0">
            <a:schemeClr val="dk1"/>
          </a:fillRef>
          <a:effectRef idx="0">
            <a:schemeClr val="dk1"/>
          </a:effectRef>
          <a:fontRef idx="minor">
            <a:schemeClr val="tx1"/>
          </a:fontRef>
        </p:style>
      </p:cxnSp>
      <p:grpSp>
        <p:nvGrpSpPr>
          <p:cNvPr id="35" name="Group 34">
            <a:extLst>
              <a:ext uri="{FF2B5EF4-FFF2-40B4-BE49-F238E27FC236}">
                <a16:creationId xmlns:a16="http://schemas.microsoft.com/office/drawing/2014/main" id="{496DA4D5-AFBC-8D4F-A4FD-28381268A109}"/>
              </a:ext>
            </a:extLst>
          </p:cNvPr>
          <p:cNvGrpSpPr/>
          <p:nvPr/>
        </p:nvGrpSpPr>
        <p:grpSpPr>
          <a:xfrm>
            <a:off x="8136987" y="1480771"/>
            <a:ext cx="3045063" cy="369332"/>
            <a:chOff x="8136987" y="1480771"/>
            <a:chExt cx="3045063" cy="369332"/>
          </a:xfrm>
        </p:grpSpPr>
        <p:sp>
          <p:nvSpPr>
            <p:cNvPr id="95" name="TextBox 94">
              <a:extLst>
                <a:ext uri="{FF2B5EF4-FFF2-40B4-BE49-F238E27FC236}">
                  <a16:creationId xmlns:a16="http://schemas.microsoft.com/office/drawing/2014/main" id="{627F2211-EDD5-FD49-BEA1-CA310232E187}"/>
                </a:ext>
              </a:extLst>
            </p:cNvPr>
            <p:cNvSpPr txBox="1"/>
            <p:nvPr/>
          </p:nvSpPr>
          <p:spPr>
            <a:xfrm>
              <a:off x="8136987" y="1480771"/>
              <a:ext cx="3045063" cy="369332"/>
            </a:xfrm>
            <a:prstGeom prst="rect">
              <a:avLst/>
            </a:prstGeom>
            <a:noFill/>
          </p:spPr>
          <p:txBody>
            <a:bodyPr wrap="square" rtlCol="0">
              <a:spAutoFit/>
            </a:bodyPr>
            <a:lstStyle/>
            <a:p>
              <a:r>
                <a:rPr lang="en-US" b="1" dirty="0"/>
                <a:t>Study 		 p-values</a:t>
              </a:r>
            </a:p>
          </p:txBody>
        </p:sp>
        <p:cxnSp>
          <p:nvCxnSpPr>
            <p:cNvPr id="32" name="Straight Connector 31">
              <a:extLst>
                <a:ext uri="{FF2B5EF4-FFF2-40B4-BE49-F238E27FC236}">
                  <a16:creationId xmlns:a16="http://schemas.microsoft.com/office/drawing/2014/main" id="{A2F55513-2D30-9245-82DD-36064A8C21D6}"/>
                </a:ext>
              </a:extLst>
            </p:cNvPr>
            <p:cNvCxnSpPr>
              <a:cxnSpLocks/>
            </p:cNvCxnSpPr>
            <p:nvPr/>
          </p:nvCxnSpPr>
          <p:spPr>
            <a:xfrm>
              <a:off x="8184630" y="1850103"/>
              <a:ext cx="2743199" cy="0"/>
            </a:xfrm>
            <a:prstGeom prst="line">
              <a:avLst/>
            </a:prstGeom>
          </p:spPr>
          <p:style>
            <a:lnRef idx="1">
              <a:schemeClr val="dk1"/>
            </a:lnRef>
            <a:fillRef idx="0">
              <a:schemeClr val="dk1"/>
            </a:fillRef>
            <a:effectRef idx="0">
              <a:schemeClr val="dk1"/>
            </a:effectRef>
            <a:fontRef idx="minor">
              <a:schemeClr val="tx1"/>
            </a:fontRef>
          </p:style>
        </p:cxnSp>
      </p:grpSp>
      <p:sp>
        <p:nvSpPr>
          <p:cNvPr id="96" name="TextBox 95">
            <a:extLst>
              <a:ext uri="{FF2B5EF4-FFF2-40B4-BE49-F238E27FC236}">
                <a16:creationId xmlns:a16="http://schemas.microsoft.com/office/drawing/2014/main" id="{F1F46EC9-5364-784E-B7E7-6533FD3DDB8B}"/>
              </a:ext>
            </a:extLst>
          </p:cNvPr>
          <p:cNvSpPr txBox="1"/>
          <p:nvPr/>
        </p:nvSpPr>
        <p:spPr>
          <a:xfrm>
            <a:off x="8314760" y="1948818"/>
            <a:ext cx="2613069" cy="369332"/>
          </a:xfrm>
          <a:prstGeom prst="rect">
            <a:avLst/>
          </a:prstGeom>
          <a:noFill/>
        </p:spPr>
        <p:txBody>
          <a:bodyPr wrap="square" rtlCol="0">
            <a:spAutoFit/>
          </a:bodyPr>
          <a:lstStyle/>
          <a:p>
            <a:r>
              <a:rPr lang="en-US" dirty="0"/>
              <a:t>1		0.67</a:t>
            </a:r>
          </a:p>
        </p:txBody>
      </p:sp>
      <p:grpSp>
        <p:nvGrpSpPr>
          <p:cNvPr id="129" name="Group 128">
            <a:extLst>
              <a:ext uri="{FF2B5EF4-FFF2-40B4-BE49-F238E27FC236}">
                <a16:creationId xmlns:a16="http://schemas.microsoft.com/office/drawing/2014/main" id="{AD591E83-42D2-2245-AE51-21D8C5055D7B}"/>
              </a:ext>
            </a:extLst>
          </p:cNvPr>
          <p:cNvGrpSpPr/>
          <p:nvPr/>
        </p:nvGrpSpPr>
        <p:grpSpPr>
          <a:xfrm>
            <a:off x="3867606" y="3599996"/>
            <a:ext cx="628683" cy="338881"/>
            <a:chOff x="2094078" y="3913456"/>
            <a:chExt cx="941110" cy="507287"/>
          </a:xfrm>
        </p:grpSpPr>
        <p:sp>
          <p:nvSpPr>
            <p:cNvPr id="130" name="Oval 129">
              <a:extLst>
                <a:ext uri="{FF2B5EF4-FFF2-40B4-BE49-F238E27FC236}">
                  <a16:creationId xmlns:a16="http://schemas.microsoft.com/office/drawing/2014/main" id="{7BE949A8-9982-5148-B291-7C08AF86F0F6}"/>
                </a:ext>
              </a:extLst>
            </p:cNvPr>
            <p:cNvSpPr>
              <a:spLocks noChangeAspect="1"/>
            </p:cNvSpPr>
            <p:nvPr/>
          </p:nvSpPr>
          <p:spPr>
            <a:xfrm flipH="1">
              <a:off x="2289221" y="4273187"/>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31" name="Oval 130">
              <a:extLst>
                <a:ext uri="{FF2B5EF4-FFF2-40B4-BE49-F238E27FC236}">
                  <a16:creationId xmlns:a16="http://schemas.microsoft.com/office/drawing/2014/main" id="{8FA9F219-1CC9-264A-B625-40B680CC69E9}"/>
                </a:ext>
              </a:extLst>
            </p:cNvPr>
            <p:cNvSpPr>
              <a:spLocks noChangeAspect="1"/>
            </p:cNvSpPr>
            <p:nvPr/>
          </p:nvSpPr>
          <p:spPr>
            <a:xfrm flipH="1">
              <a:off x="2684281" y="3913456"/>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32" name="Oval 131">
              <a:extLst>
                <a:ext uri="{FF2B5EF4-FFF2-40B4-BE49-F238E27FC236}">
                  <a16:creationId xmlns:a16="http://schemas.microsoft.com/office/drawing/2014/main" id="{51B9C08B-6B86-7D45-9B81-FD47D6089376}"/>
                </a:ext>
              </a:extLst>
            </p:cNvPr>
            <p:cNvSpPr>
              <a:spLocks noChangeAspect="1"/>
            </p:cNvSpPr>
            <p:nvPr/>
          </p:nvSpPr>
          <p:spPr>
            <a:xfrm flipH="1">
              <a:off x="2484364" y="4273502"/>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33" name="Oval 132">
              <a:extLst>
                <a:ext uri="{FF2B5EF4-FFF2-40B4-BE49-F238E27FC236}">
                  <a16:creationId xmlns:a16="http://schemas.microsoft.com/office/drawing/2014/main" id="{4C3F8E99-06A0-3B4B-867D-5D534272196F}"/>
                </a:ext>
              </a:extLst>
            </p:cNvPr>
            <p:cNvSpPr>
              <a:spLocks noChangeAspect="1"/>
            </p:cNvSpPr>
            <p:nvPr/>
          </p:nvSpPr>
          <p:spPr>
            <a:xfrm flipH="1">
              <a:off x="2481732" y="4091910"/>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34" name="Oval 133">
              <a:extLst>
                <a:ext uri="{FF2B5EF4-FFF2-40B4-BE49-F238E27FC236}">
                  <a16:creationId xmlns:a16="http://schemas.microsoft.com/office/drawing/2014/main" id="{B100C2FC-F842-5244-8297-6F673F30F9B6}"/>
                </a:ext>
              </a:extLst>
            </p:cNvPr>
            <p:cNvSpPr>
              <a:spLocks noChangeAspect="1"/>
            </p:cNvSpPr>
            <p:nvPr/>
          </p:nvSpPr>
          <p:spPr>
            <a:xfrm flipH="1">
              <a:off x="2679507" y="4270969"/>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35" name="Oval 134">
              <a:extLst>
                <a:ext uri="{FF2B5EF4-FFF2-40B4-BE49-F238E27FC236}">
                  <a16:creationId xmlns:a16="http://schemas.microsoft.com/office/drawing/2014/main" id="{E3A16F10-7163-544A-81A7-CFABDEF1FE99}"/>
                </a:ext>
              </a:extLst>
            </p:cNvPr>
            <p:cNvSpPr>
              <a:spLocks noChangeAspect="1"/>
            </p:cNvSpPr>
            <p:nvPr/>
          </p:nvSpPr>
          <p:spPr>
            <a:xfrm flipH="1">
              <a:off x="2879220" y="4093805"/>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36" name="Oval 135">
              <a:extLst>
                <a:ext uri="{FF2B5EF4-FFF2-40B4-BE49-F238E27FC236}">
                  <a16:creationId xmlns:a16="http://schemas.microsoft.com/office/drawing/2014/main" id="{DBAC5AD5-4A82-8147-A977-A4976460AB63}"/>
                </a:ext>
              </a:extLst>
            </p:cNvPr>
            <p:cNvSpPr>
              <a:spLocks noChangeAspect="1"/>
            </p:cNvSpPr>
            <p:nvPr/>
          </p:nvSpPr>
          <p:spPr>
            <a:xfrm flipH="1">
              <a:off x="2680477" y="4090028"/>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37" name="Oval 136">
              <a:extLst>
                <a:ext uri="{FF2B5EF4-FFF2-40B4-BE49-F238E27FC236}">
                  <a16:creationId xmlns:a16="http://schemas.microsoft.com/office/drawing/2014/main" id="{099C3CF2-87FF-9943-B534-057BB0F286DE}"/>
                </a:ext>
              </a:extLst>
            </p:cNvPr>
            <p:cNvSpPr>
              <a:spLocks noChangeAspect="1"/>
            </p:cNvSpPr>
            <p:nvPr/>
          </p:nvSpPr>
          <p:spPr>
            <a:xfrm flipH="1">
              <a:off x="2094078" y="4273190"/>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38" name="Oval 137">
              <a:extLst>
                <a:ext uri="{FF2B5EF4-FFF2-40B4-BE49-F238E27FC236}">
                  <a16:creationId xmlns:a16="http://schemas.microsoft.com/office/drawing/2014/main" id="{FFD09BC9-93D8-1842-8539-250B47DB9068}"/>
                </a:ext>
              </a:extLst>
            </p:cNvPr>
            <p:cNvSpPr>
              <a:spLocks noChangeAspect="1"/>
            </p:cNvSpPr>
            <p:nvPr/>
          </p:nvSpPr>
          <p:spPr>
            <a:xfrm flipH="1">
              <a:off x="2874649" y="4273502"/>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grpSp>
      <p:grpSp>
        <p:nvGrpSpPr>
          <p:cNvPr id="139" name="Group 138">
            <a:extLst>
              <a:ext uri="{FF2B5EF4-FFF2-40B4-BE49-F238E27FC236}">
                <a16:creationId xmlns:a16="http://schemas.microsoft.com/office/drawing/2014/main" id="{3B58D7DC-2AD0-4D4C-8E1B-D3DB7B5DD76A}"/>
              </a:ext>
            </a:extLst>
          </p:cNvPr>
          <p:cNvGrpSpPr/>
          <p:nvPr/>
        </p:nvGrpSpPr>
        <p:grpSpPr>
          <a:xfrm>
            <a:off x="3873139" y="4070155"/>
            <a:ext cx="630493" cy="351942"/>
            <a:chOff x="5599207" y="3955179"/>
            <a:chExt cx="943819" cy="526839"/>
          </a:xfrm>
        </p:grpSpPr>
        <p:sp>
          <p:nvSpPr>
            <p:cNvPr id="140" name="Oval 139">
              <a:extLst>
                <a:ext uri="{FF2B5EF4-FFF2-40B4-BE49-F238E27FC236}">
                  <a16:creationId xmlns:a16="http://schemas.microsoft.com/office/drawing/2014/main" id="{CB636DC4-C973-1148-878E-2FF2BD7D6702}"/>
                </a:ext>
              </a:extLst>
            </p:cNvPr>
            <p:cNvSpPr>
              <a:spLocks noChangeAspect="1"/>
            </p:cNvSpPr>
            <p:nvPr/>
          </p:nvSpPr>
          <p:spPr>
            <a:xfrm flipH="1">
              <a:off x="5797190" y="4334777"/>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id="{E4D0BFBA-C0DB-5B42-BC22-997A40B70BEB}"/>
                </a:ext>
              </a:extLst>
            </p:cNvPr>
            <p:cNvSpPr>
              <a:spLocks noChangeAspect="1"/>
            </p:cNvSpPr>
            <p:nvPr/>
          </p:nvSpPr>
          <p:spPr>
            <a:xfrm flipH="1">
              <a:off x="5797190" y="4145441"/>
              <a:ext cx="155968"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a16="http://schemas.microsoft.com/office/drawing/2014/main" id="{B8AB1134-DE3A-D04A-8394-7D69F0BF9ACA}"/>
                </a:ext>
              </a:extLst>
            </p:cNvPr>
            <p:cNvSpPr>
              <a:spLocks noChangeAspect="1"/>
            </p:cNvSpPr>
            <p:nvPr/>
          </p:nvSpPr>
          <p:spPr>
            <a:xfrm flipH="1">
              <a:off x="5986860" y="4331837"/>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a16="http://schemas.microsoft.com/office/drawing/2014/main" id="{8CB4994C-6B21-8D41-AE7E-4A11D5824C74}"/>
                </a:ext>
              </a:extLst>
            </p:cNvPr>
            <p:cNvSpPr>
              <a:spLocks noChangeAspect="1"/>
            </p:cNvSpPr>
            <p:nvPr/>
          </p:nvSpPr>
          <p:spPr>
            <a:xfrm flipH="1">
              <a:off x="5986860" y="4147717"/>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a16="http://schemas.microsoft.com/office/drawing/2014/main" id="{AAFEDCEF-1C70-A042-BCE9-D62423A273BC}"/>
                </a:ext>
              </a:extLst>
            </p:cNvPr>
            <p:cNvSpPr>
              <a:spLocks noChangeAspect="1"/>
            </p:cNvSpPr>
            <p:nvPr/>
          </p:nvSpPr>
          <p:spPr>
            <a:xfrm flipH="1">
              <a:off x="6187362" y="4330626"/>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a16="http://schemas.microsoft.com/office/drawing/2014/main" id="{EC0879AA-4AD3-B74D-9D89-7E764024D556}"/>
                </a:ext>
              </a:extLst>
            </p:cNvPr>
            <p:cNvSpPr>
              <a:spLocks noChangeAspect="1"/>
            </p:cNvSpPr>
            <p:nvPr/>
          </p:nvSpPr>
          <p:spPr>
            <a:xfrm flipH="1">
              <a:off x="5797190" y="3955179"/>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id="{48AEE1BE-60C1-B640-A106-99458591FA9F}"/>
                </a:ext>
              </a:extLst>
            </p:cNvPr>
            <p:cNvSpPr>
              <a:spLocks noChangeAspect="1"/>
            </p:cNvSpPr>
            <p:nvPr/>
          </p:nvSpPr>
          <p:spPr>
            <a:xfrm flipH="1">
              <a:off x="5986647" y="3955180"/>
              <a:ext cx="155968"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id="{2E9FA4A9-77D2-C442-872E-71AF98927D57}"/>
                </a:ext>
              </a:extLst>
            </p:cNvPr>
            <p:cNvSpPr>
              <a:spLocks noChangeAspect="1"/>
            </p:cNvSpPr>
            <p:nvPr/>
          </p:nvSpPr>
          <p:spPr>
            <a:xfrm flipH="1">
              <a:off x="5599207" y="4330473"/>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id="{1DE90C91-1742-BF45-881F-EDDDBC7B4E79}"/>
                </a:ext>
              </a:extLst>
            </p:cNvPr>
            <p:cNvSpPr>
              <a:spLocks noChangeAspect="1"/>
            </p:cNvSpPr>
            <p:nvPr/>
          </p:nvSpPr>
          <p:spPr>
            <a:xfrm flipH="1">
              <a:off x="6387058" y="4330563"/>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9" name="Group 148">
            <a:extLst>
              <a:ext uri="{FF2B5EF4-FFF2-40B4-BE49-F238E27FC236}">
                <a16:creationId xmlns:a16="http://schemas.microsoft.com/office/drawing/2014/main" id="{4DDA47D4-3DDE-5347-8B20-C4EB87418724}"/>
              </a:ext>
            </a:extLst>
          </p:cNvPr>
          <p:cNvGrpSpPr/>
          <p:nvPr/>
        </p:nvGrpSpPr>
        <p:grpSpPr>
          <a:xfrm>
            <a:off x="5751819" y="3598989"/>
            <a:ext cx="496426" cy="340402"/>
            <a:chOff x="2270218" y="3922625"/>
            <a:chExt cx="743127" cy="509565"/>
          </a:xfrm>
        </p:grpSpPr>
        <p:sp>
          <p:nvSpPr>
            <p:cNvPr id="150" name="Oval 149">
              <a:extLst>
                <a:ext uri="{FF2B5EF4-FFF2-40B4-BE49-F238E27FC236}">
                  <a16:creationId xmlns:a16="http://schemas.microsoft.com/office/drawing/2014/main" id="{B7F4D077-D3F4-D946-9EB9-5FF9F583BBE1}"/>
                </a:ext>
              </a:extLst>
            </p:cNvPr>
            <p:cNvSpPr>
              <a:spLocks noChangeAspect="1"/>
            </p:cNvSpPr>
            <p:nvPr/>
          </p:nvSpPr>
          <p:spPr>
            <a:xfrm flipH="1">
              <a:off x="2270218" y="4284950"/>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51" name="Oval 150">
              <a:extLst>
                <a:ext uri="{FF2B5EF4-FFF2-40B4-BE49-F238E27FC236}">
                  <a16:creationId xmlns:a16="http://schemas.microsoft.com/office/drawing/2014/main" id="{80B77FF2-AD4A-8C45-BD9C-ADC3EC3A784B}"/>
                </a:ext>
              </a:extLst>
            </p:cNvPr>
            <p:cNvSpPr>
              <a:spLocks noChangeAspect="1"/>
            </p:cNvSpPr>
            <p:nvPr/>
          </p:nvSpPr>
          <p:spPr>
            <a:xfrm flipH="1">
              <a:off x="2270218" y="4102079"/>
              <a:ext cx="155968" cy="147242"/>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52" name="Oval 151">
              <a:extLst>
                <a:ext uri="{FF2B5EF4-FFF2-40B4-BE49-F238E27FC236}">
                  <a16:creationId xmlns:a16="http://schemas.microsoft.com/office/drawing/2014/main" id="{6B98C673-F65C-784B-9B78-D5A0B00D363F}"/>
                </a:ext>
              </a:extLst>
            </p:cNvPr>
            <p:cNvSpPr>
              <a:spLocks noChangeAspect="1"/>
            </p:cNvSpPr>
            <p:nvPr/>
          </p:nvSpPr>
          <p:spPr>
            <a:xfrm flipH="1">
              <a:off x="2464277" y="4280785"/>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53" name="Oval 152">
              <a:extLst>
                <a:ext uri="{FF2B5EF4-FFF2-40B4-BE49-F238E27FC236}">
                  <a16:creationId xmlns:a16="http://schemas.microsoft.com/office/drawing/2014/main" id="{DCC31EFC-DEB3-6643-AC51-4D498F6F5C57}"/>
                </a:ext>
              </a:extLst>
            </p:cNvPr>
            <p:cNvSpPr>
              <a:spLocks noChangeAspect="1"/>
            </p:cNvSpPr>
            <p:nvPr/>
          </p:nvSpPr>
          <p:spPr>
            <a:xfrm flipH="1">
              <a:off x="2465937" y="4101448"/>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54" name="Oval 153">
              <a:extLst>
                <a:ext uri="{FF2B5EF4-FFF2-40B4-BE49-F238E27FC236}">
                  <a16:creationId xmlns:a16="http://schemas.microsoft.com/office/drawing/2014/main" id="{C06DD800-12EE-AA42-AF11-F15584F682AB}"/>
                </a:ext>
              </a:extLst>
            </p:cNvPr>
            <p:cNvSpPr>
              <a:spLocks noChangeAspect="1"/>
            </p:cNvSpPr>
            <p:nvPr/>
          </p:nvSpPr>
          <p:spPr>
            <a:xfrm flipH="1">
              <a:off x="2658336" y="4280683"/>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55" name="Oval 154">
              <a:extLst>
                <a:ext uri="{FF2B5EF4-FFF2-40B4-BE49-F238E27FC236}">
                  <a16:creationId xmlns:a16="http://schemas.microsoft.com/office/drawing/2014/main" id="{97637159-97DA-A84E-894F-3C8897A8A5C7}"/>
                </a:ext>
              </a:extLst>
            </p:cNvPr>
            <p:cNvSpPr>
              <a:spLocks noChangeAspect="1"/>
            </p:cNvSpPr>
            <p:nvPr/>
          </p:nvSpPr>
          <p:spPr>
            <a:xfrm flipH="1">
              <a:off x="2857377" y="4101085"/>
              <a:ext cx="155968" cy="147242"/>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56" name="Oval 155">
              <a:extLst>
                <a:ext uri="{FF2B5EF4-FFF2-40B4-BE49-F238E27FC236}">
                  <a16:creationId xmlns:a16="http://schemas.microsoft.com/office/drawing/2014/main" id="{989206D2-7F4C-5E4A-97E7-6EE5D9FF7F66}"/>
                </a:ext>
              </a:extLst>
            </p:cNvPr>
            <p:cNvSpPr>
              <a:spLocks noChangeAspect="1"/>
            </p:cNvSpPr>
            <p:nvPr/>
          </p:nvSpPr>
          <p:spPr>
            <a:xfrm flipH="1">
              <a:off x="2469427" y="3922625"/>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57" name="Oval 156">
              <a:extLst>
                <a:ext uri="{FF2B5EF4-FFF2-40B4-BE49-F238E27FC236}">
                  <a16:creationId xmlns:a16="http://schemas.microsoft.com/office/drawing/2014/main" id="{44EB035E-52D2-0F49-984D-C63290F673B8}"/>
                </a:ext>
              </a:extLst>
            </p:cNvPr>
            <p:cNvSpPr>
              <a:spLocks noChangeAspect="1"/>
            </p:cNvSpPr>
            <p:nvPr/>
          </p:nvSpPr>
          <p:spPr>
            <a:xfrm flipH="1">
              <a:off x="2661657" y="4102096"/>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58" name="Oval 157">
              <a:extLst>
                <a:ext uri="{FF2B5EF4-FFF2-40B4-BE49-F238E27FC236}">
                  <a16:creationId xmlns:a16="http://schemas.microsoft.com/office/drawing/2014/main" id="{79117031-87B1-D442-9B96-7F80F635D0DA}"/>
                </a:ext>
              </a:extLst>
            </p:cNvPr>
            <p:cNvSpPr>
              <a:spLocks noChangeAspect="1"/>
            </p:cNvSpPr>
            <p:nvPr/>
          </p:nvSpPr>
          <p:spPr>
            <a:xfrm flipH="1">
              <a:off x="2852397" y="4281750"/>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grpSp>
      <p:grpSp>
        <p:nvGrpSpPr>
          <p:cNvPr id="159" name="Group 158">
            <a:extLst>
              <a:ext uri="{FF2B5EF4-FFF2-40B4-BE49-F238E27FC236}">
                <a16:creationId xmlns:a16="http://schemas.microsoft.com/office/drawing/2014/main" id="{A2F33D91-EE3C-AA49-95DF-AB793560B039}"/>
              </a:ext>
            </a:extLst>
          </p:cNvPr>
          <p:cNvGrpSpPr/>
          <p:nvPr/>
        </p:nvGrpSpPr>
        <p:grpSpPr>
          <a:xfrm>
            <a:off x="5615519" y="4064591"/>
            <a:ext cx="764048" cy="353674"/>
            <a:chOff x="5399282" y="3967341"/>
            <a:chExt cx="1143744" cy="529434"/>
          </a:xfrm>
        </p:grpSpPr>
        <p:sp>
          <p:nvSpPr>
            <p:cNvPr id="160" name="Oval 159">
              <a:extLst>
                <a:ext uri="{FF2B5EF4-FFF2-40B4-BE49-F238E27FC236}">
                  <a16:creationId xmlns:a16="http://schemas.microsoft.com/office/drawing/2014/main" id="{DDDFFFD8-A19A-044D-930C-84AF86EC4EE4}"/>
                </a:ext>
              </a:extLst>
            </p:cNvPr>
            <p:cNvSpPr>
              <a:spLocks noChangeAspect="1"/>
            </p:cNvSpPr>
            <p:nvPr/>
          </p:nvSpPr>
          <p:spPr>
            <a:xfrm flipH="1">
              <a:off x="5797190" y="4349034"/>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a:extLst>
                <a:ext uri="{FF2B5EF4-FFF2-40B4-BE49-F238E27FC236}">
                  <a16:creationId xmlns:a16="http://schemas.microsoft.com/office/drawing/2014/main" id="{39602D47-9ED7-9F4A-8CFB-78FAF10377D4}"/>
                </a:ext>
              </a:extLst>
            </p:cNvPr>
            <p:cNvSpPr>
              <a:spLocks noChangeAspect="1"/>
            </p:cNvSpPr>
            <p:nvPr/>
          </p:nvSpPr>
          <p:spPr>
            <a:xfrm flipH="1">
              <a:off x="5797190" y="4152462"/>
              <a:ext cx="155968"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a16="http://schemas.microsoft.com/office/drawing/2014/main" id="{8598DD55-958D-5342-A847-0B4E21718C74}"/>
                </a:ext>
              </a:extLst>
            </p:cNvPr>
            <p:cNvSpPr>
              <a:spLocks noChangeAspect="1"/>
            </p:cNvSpPr>
            <p:nvPr/>
          </p:nvSpPr>
          <p:spPr>
            <a:xfrm flipH="1">
              <a:off x="5986860" y="4346096"/>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id="{9F27F84C-00FF-134A-9FBE-B85F4F8D41DA}"/>
                </a:ext>
              </a:extLst>
            </p:cNvPr>
            <p:cNvSpPr>
              <a:spLocks noChangeAspect="1"/>
            </p:cNvSpPr>
            <p:nvPr/>
          </p:nvSpPr>
          <p:spPr>
            <a:xfrm flipH="1">
              <a:off x="5991948" y="4157222"/>
              <a:ext cx="155968"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Oval 163">
              <a:extLst>
                <a:ext uri="{FF2B5EF4-FFF2-40B4-BE49-F238E27FC236}">
                  <a16:creationId xmlns:a16="http://schemas.microsoft.com/office/drawing/2014/main" id="{1C559A69-64AC-6F4E-BEA7-E1901F669D49}"/>
                </a:ext>
              </a:extLst>
            </p:cNvPr>
            <p:cNvSpPr>
              <a:spLocks noChangeAspect="1"/>
            </p:cNvSpPr>
            <p:nvPr/>
          </p:nvSpPr>
          <p:spPr>
            <a:xfrm flipH="1">
              <a:off x="6182272" y="4347445"/>
              <a:ext cx="155968"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Oval 164">
              <a:extLst>
                <a:ext uri="{FF2B5EF4-FFF2-40B4-BE49-F238E27FC236}">
                  <a16:creationId xmlns:a16="http://schemas.microsoft.com/office/drawing/2014/main" id="{7049FDCE-D466-774B-9E1C-B9D859993014}"/>
                </a:ext>
              </a:extLst>
            </p:cNvPr>
            <p:cNvSpPr>
              <a:spLocks noChangeAspect="1"/>
            </p:cNvSpPr>
            <p:nvPr/>
          </p:nvSpPr>
          <p:spPr>
            <a:xfrm flipH="1">
              <a:off x="5992809" y="3967341"/>
              <a:ext cx="155968"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id="{7BA05407-83B0-7147-A1C4-AE9812CAAEAB}"/>
                </a:ext>
              </a:extLst>
            </p:cNvPr>
            <p:cNvSpPr>
              <a:spLocks noChangeAspect="1"/>
            </p:cNvSpPr>
            <p:nvPr/>
          </p:nvSpPr>
          <p:spPr>
            <a:xfrm flipH="1">
              <a:off x="5399282" y="4349535"/>
              <a:ext cx="155968"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F72F0C4F-6A89-DC43-8192-4552D1599D4C}"/>
                </a:ext>
              </a:extLst>
            </p:cNvPr>
            <p:cNvSpPr>
              <a:spLocks noChangeAspect="1"/>
            </p:cNvSpPr>
            <p:nvPr/>
          </p:nvSpPr>
          <p:spPr>
            <a:xfrm flipH="1">
              <a:off x="5599207" y="4349484"/>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id="{FDAA2D76-6BFA-3E4C-828A-0B815DA5126B}"/>
                </a:ext>
              </a:extLst>
            </p:cNvPr>
            <p:cNvSpPr>
              <a:spLocks noChangeAspect="1"/>
            </p:cNvSpPr>
            <p:nvPr/>
          </p:nvSpPr>
          <p:spPr>
            <a:xfrm flipH="1">
              <a:off x="6387058" y="4347380"/>
              <a:ext cx="155968"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0" name="TextBox 169">
            <a:extLst>
              <a:ext uri="{FF2B5EF4-FFF2-40B4-BE49-F238E27FC236}">
                <a16:creationId xmlns:a16="http://schemas.microsoft.com/office/drawing/2014/main" id="{BBC35605-AA5E-7845-BA2D-6277FB114AFD}"/>
              </a:ext>
            </a:extLst>
          </p:cNvPr>
          <p:cNvSpPr txBox="1"/>
          <p:nvPr/>
        </p:nvSpPr>
        <p:spPr>
          <a:xfrm>
            <a:off x="8311540" y="2242673"/>
            <a:ext cx="2613069" cy="369332"/>
          </a:xfrm>
          <a:prstGeom prst="rect">
            <a:avLst/>
          </a:prstGeom>
          <a:noFill/>
        </p:spPr>
        <p:txBody>
          <a:bodyPr wrap="square" rtlCol="0">
            <a:spAutoFit/>
          </a:bodyPr>
          <a:lstStyle/>
          <a:p>
            <a:r>
              <a:rPr lang="en-US" dirty="0"/>
              <a:t>2		0.04</a:t>
            </a:r>
          </a:p>
        </p:txBody>
      </p:sp>
      <p:sp>
        <p:nvSpPr>
          <p:cNvPr id="171" name="TextBox 170">
            <a:extLst>
              <a:ext uri="{FF2B5EF4-FFF2-40B4-BE49-F238E27FC236}">
                <a16:creationId xmlns:a16="http://schemas.microsoft.com/office/drawing/2014/main" id="{74DC9769-57ED-A340-8DE3-74412CFE56E9}"/>
              </a:ext>
            </a:extLst>
          </p:cNvPr>
          <p:cNvSpPr txBox="1"/>
          <p:nvPr/>
        </p:nvSpPr>
        <p:spPr>
          <a:xfrm>
            <a:off x="8307740" y="2548979"/>
            <a:ext cx="2613069" cy="369332"/>
          </a:xfrm>
          <a:prstGeom prst="rect">
            <a:avLst/>
          </a:prstGeom>
          <a:noFill/>
        </p:spPr>
        <p:txBody>
          <a:bodyPr wrap="square" rtlCol="0">
            <a:spAutoFit/>
          </a:bodyPr>
          <a:lstStyle/>
          <a:p>
            <a:r>
              <a:rPr lang="en-US" dirty="0"/>
              <a:t>3		0.24</a:t>
            </a:r>
          </a:p>
        </p:txBody>
      </p:sp>
      <p:sp>
        <p:nvSpPr>
          <p:cNvPr id="172" name="TextBox 171">
            <a:extLst>
              <a:ext uri="{FF2B5EF4-FFF2-40B4-BE49-F238E27FC236}">
                <a16:creationId xmlns:a16="http://schemas.microsoft.com/office/drawing/2014/main" id="{7591A701-F987-3343-99E0-8E816859E092}"/>
              </a:ext>
            </a:extLst>
          </p:cNvPr>
          <p:cNvSpPr txBox="1"/>
          <p:nvPr/>
        </p:nvSpPr>
        <p:spPr>
          <a:xfrm>
            <a:off x="8334959" y="2859266"/>
            <a:ext cx="2613069" cy="798745"/>
          </a:xfrm>
          <a:prstGeom prst="rect">
            <a:avLst/>
          </a:prstGeom>
          <a:noFill/>
        </p:spPr>
        <p:txBody>
          <a:bodyPr wrap="square" rtlCol="0" anchor="t">
            <a:spAutoFit/>
          </a:bodyPr>
          <a:lstStyle/>
          <a:p>
            <a:pPr>
              <a:lnSpc>
                <a:spcPts val="1280"/>
              </a:lnSpc>
            </a:pPr>
            <a:r>
              <a:rPr lang="en-US" sz="2400" b="1" dirty="0"/>
              <a:t>.		   .</a:t>
            </a:r>
          </a:p>
          <a:p>
            <a:pPr>
              <a:lnSpc>
                <a:spcPts val="1280"/>
              </a:lnSpc>
            </a:pPr>
            <a:r>
              <a:rPr lang="en-US" sz="2400" b="1" dirty="0"/>
              <a:t>.		   .</a:t>
            </a:r>
          </a:p>
          <a:p>
            <a:pPr>
              <a:lnSpc>
                <a:spcPts val="1280"/>
              </a:lnSpc>
            </a:pPr>
            <a:r>
              <a:rPr lang="en-US" sz="2400" b="1" dirty="0"/>
              <a:t>.		   .              	</a:t>
            </a:r>
          </a:p>
        </p:txBody>
      </p:sp>
    </p:spTree>
    <p:extLst>
      <p:ext uri="{BB962C8B-B14F-4D97-AF65-F5344CB8AC3E}">
        <p14:creationId xmlns:p14="http://schemas.microsoft.com/office/powerpoint/2010/main" val="3681169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wipe(up)">
                                      <p:cBhvr>
                                        <p:cTn id="7" dur="500"/>
                                        <p:tgtEl>
                                          <p:spTgt spid="57"/>
                                        </p:tgtEl>
                                      </p:cBhvr>
                                    </p:animEffect>
                                  </p:childTnLst>
                                </p:cTn>
                              </p:par>
                              <p:par>
                                <p:cTn id="8" presetID="22" presetClass="entr" presetSubtype="1" fill="hold" nodeType="withEffect">
                                  <p:stCondLst>
                                    <p:cond delay="0"/>
                                  </p:stCondLst>
                                  <p:childTnLst>
                                    <p:set>
                                      <p:cBhvr>
                                        <p:cTn id="9" dur="1" fill="hold">
                                          <p:stCondLst>
                                            <p:cond delay="0"/>
                                          </p:stCondLst>
                                        </p:cTn>
                                        <p:tgtEl>
                                          <p:spTgt spid="173"/>
                                        </p:tgtEl>
                                        <p:attrNameLst>
                                          <p:attrName>style.visibility</p:attrName>
                                        </p:attrNameLst>
                                      </p:cBhvr>
                                      <p:to>
                                        <p:strVal val="visible"/>
                                      </p:to>
                                    </p:set>
                                    <p:animEffect transition="in" filter="wipe(up)">
                                      <p:cBhvr>
                                        <p:cTn id="10" dur="500"/>
                                        <p:tgtEl>
                                          <p:spTgt spid="173"/>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63"/>
                                        </p:tgtEl>
                                        <p:attrNameLst>
                                          <p:attrName>style.visibility</p:attrName>
                                        </p:attrNameLst>
                                      </p:cBhvr>
                                      <p:to>
                                        <p:strVal val="visible"/>
                                      </p:to>
                                    </p:set>
                                    <p:animEffect transition="in" filter="wipe(up)">
                                      <p:cBhvr>
                                        <p:cTn id="15" dur="500"/>
                                        <p:tgtEl>
                                          <p:spTgt spid="63"/>
                                        </p:tgtEl>
                                      </p:cBhvr>
                                    </p:animEffect>
                                  </p:childTnLst>
                                </p:cTn>
                              </p:par>
                              <p:par>
                                <p:cTn id="16" presetID="12" presetClass="entr" presetSubtype="1" fill="hold" grpId="1" nodeType="withEffect">
                                  <p:stCondLst>
                                    <p:cond delay="0"/>
                                  </p:stCondLst>
                                  <p:childTnLst>
                                    <p:set>
                                      <p:cBhvr>
                                        <p:cTn id="17" dur="1" fill="hold">
                                          <p:stCondLst>
                                            <p:cond delay="0"/>
                                          </p:stCondLst>
                                        </p:cTn>
                                        <p:tgtEl>
                                          <p:spTgt spid="56"/>
                                        </p:tgtEl>
                                        <p:attrNameLst>
                                          <p:attrName>style.visibility</p:attrName>
                                        </p:attrNameLst>
                                      </p:cBhvr>
                                      <p:to>
                                        <p:strVal val="visible"/>
                                      </p:to>
                                    </p:set>
                                    <p:anim calcmode="lin" valueType="num">
                                      <p:cBhvr additive="base">
                                        <p:cTn id="18" dur="500"/>
                                        <p:tgtEl>
                                          <p:spTgt spid="56"/>
                                        </p:tgtEl>
                                        <p:attrNameLst>
                                          <p:attrName>ppt_y</p:attrName>
                                        </p:attrNameLst>
                                      </p:cBhvr>
                                      <p:tavLst>
                                        <p:tav tm="0">
                                          <p:val>
                                            <p:strVal val="#ppt_y-#ppt_h*1.125000"/>
                                          </p:val>
                                        </p:tav>
                                        <p:tav tm="100000">
                                          <p:val>
                                            <p:strVal val="#ppt_y"/>
                                          </p:val>
                                        </p:tav>
                                      </p:tavLst>
                                    </p:anim>
                                    <p:animEffect transition="in" filter="wipe(down)">
                                      <p:cBhvr>
                                        <p:cTn id="19" dur="500"/>
                                        <p:tgtEl>
                                          <p:spTgt spid="56"/>
                                        </p:tgtEl>
                                      </p:cBhvr>
                                    </p:animEffect>
                                  </p:childTnLst>
                                </p:cTn>
                              </p:par>
                              <p:par>
                                <p:cTn id="20" presetID="12" presetClass="entr" presetSubtype="1" fill="hold" nodeType="withEffect">
                                  <p:stCondLst>
                                    <p:cond delay="0"/>
                                  </p:stCondLst>
                                  <p:childTnLst>
                                    <p:set>
                                      <p:cBhvr>
                                        <p:cTn id="21" dur="1" fill="hold">
                                          <p:stCondLst>
                                            <p:cond delay="0"/>
                                          </p:stCondLst>
                                        </p:cTn>
                                        <p:tgtEl>
                                          <p:spTgt spid="25"/>
                                        </p:tgtEl>
                                        <p:attrNameLst>
                                          <p:attrName>style.visibility</p:attrName>
                                        </p:attrNameLst>
                                      </p:cBhvr>
                                      <p:to>
                                        <p:strVal val="visible"/>
                                      </p:to>
                                    </p:set>
                                    <p:anim calcmode="lin" valueType="num">
                                      <p:cBhvr additive="base">
                                        <p:cTn id="22" dur="500"/>
                                        <p:tgtEl>
                                          <p:spTgt spid="25"/>
                                        </p:tgtEl>
                                        <p:attrNameLst>
                                          <p:attrName>ppt_y</p:attrName>
                                        </p:attrNameLst>
                                      </p:cBhvr>
                                      <p:tavLst>
                                        <p:tav tm="0">
                                          <p:val>
                                            <p:strVal val="#ppt_y-#ppt_h*1.125000"/>
                                          </p:val>
                                        </p:tav>
                                        <p:tav tm="100000">
                                          <p:val>
                                            <p:strVal val="#ppt_y"/>
                                          </p:val>
                                        </p:tav>
                                      </p:tavLst>
                                    </p:anim>
                                    <p:animEffect transition="in" filter="wipe(down)">
                                      <p:cBhvr>
                                        <p:cTn id="23" dur="500"/>
                                        <p:tgtEl>
                                          <p:spTgt spid="25"/>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xit" presetSubtype="2" fill="hold" nodeType="clickEffect">
                                  <p:stCondLst>
                                    <p:cond delay="0"/>
                                  </p:stCondLst>
                                  <p:childTnLst>
                                    <p:animEffect transition="out" filter="wipe(right)">
                                      <p:cBhvr>
                                        <p:cTn id="27" dur="3000"/>
                                        <p:tgtEl>
                                          <p:spTgt spid="17"/>
                                        </p:tgtEl>
                                      </p:cBhvr>
                                    </p:animEffect>
                                    <p:set>
                                      <p:cBhvr>
                                        <p:cTn id="28" dur="1" fill="hold">
                                          <p:stCondLst>
                                            <p:cond delay="2999"/>
                                          </p:stCondLst>
                                        </p:cTn>
                                        <p:tgtEl>
                                          <p:spTgt spid="17"/>
                                        </p:tgtEl>
                                        <p:attrNameLst>
                                          <p:attrName>style.visibility</p:attrName>
                                        </p:attrNameLst>
                                      </p:cBhvr>
                                      <p:to>
                                        <p:strVal val="hidden"/>
                                      </p:to>
                                    </p:set>
                                  </p:childTnLst>
                                </p:cTn>
                              </p:par>
                              <p:par>
                                <p:cTn id="29" presetID="0" presetClass="path" presetSubtype="0" accel="50000" decel="50000" fill="hold" nodeType="withEffect">
                                  <p:stCondLst>
                                    <p:cond delay="0"/>
                                  </p:stCondLst>
                                  <p:childTnLst>
                                    <p:animMotion origin="layout" path="M 4.16667E-7 -0.00092 L -0.29896 -0.00092 " pathEditMode="relative" rAng="0" ptsTypes="AA">
                                      <p:cBhvr>
                                        <p:cTn id="30" dur="3000" fill="hold"/>
                                        <p:tgtEl>
                                          <p:spTgt spid="66"/>
                                        </p:tgtEl>
                                        <p:attrNameLst>
                                          <p:attrName>ppt_x</p:attrName>
                                          <p:attrName>ppt_y</p:attrName>
                                        </p:attrNameLst>
                                      </p:cBhvr>
                                      <p:rCtr x="-14948" y="0"/>
                                    </p:animMotion>
                                  </p:childTnLst>
                                </p:cTn>
                              </p:par>
                              <p:par>
                                <p:cTn id="31" presetID="22" presetClass="exit" presetSubtype="2" fill="hold" nodeType="withEffect">
                                  <p:stCondLst>
                                    <p:cond delay="0"/>
                                  </p:stCondLst>
                                  <p:childTnLst>
                                    <p:animEffect transition="out" filter="wipe(right)">
                                      <p:cBhvr>
                                        <p:cTn id="32" dur="500"/>
                                        <p:tgtEl>
                                          <p:spTgt spid="63"/>
                                        </p:tgtEl>
                                      </p:cBhvr>
                                    </p:animEffect>
                                    <p:set>
                                      <p:cBhvr>
                                        <p:cTn id="33" dur="1" fill="hold">
                                          <p:stCondLst>
                                            <p:cond delay="499"/>
                                          </p:stCondLst>
                                        </p:cTn>
                                        <p:tgtEl>
                                          <p:spTgt spid="63"/>
                                        </p:tgtEl>
                                        <p:attrNameLst>
                                          <p:attrName>style.visibility</p:attrName>
                                        </p:attrNameLst>
                                      </p:cBhvr>
                                      <p:to>
                                        <p:strVal val="hidden"/>
                                      </p:to>
                                    </p:set>
                                  </p:childTnLst>
                                </p:cTn>
                              </p:par>
                              <p:par>
                                <p:cTn id="34" presetID="0" presetClass="path" presetSubtype="0" fill="hold" nodeType="withEffect">
                                  <p:stCondLst>
                                    <p:cond delay="0"/>
                                  </p:stCondLst>
                                  <p:childTnLst>
                                    <p:animMotion origin="layout" path="M -0.0082 -4.81481E-6 L -0.30521 0.06945 " pathEditMode="relative" rAng="0" ptsTypes="AA">
                                      <p:cBhvr>
                                        <p:cTn id="35" dur="2500" fill="hold"/>
                                        <p:tgtEl>
                                          <p:spTgt spid="25"/>
                                        </p:tgtEl>
                                        <p:attrNameLst>
                                          <p:attrName>ppt_x</p:attrName>
                                          <p:attrName>ppt_y</p:attrName>
                                        </p:attrNameLst>
                                      </p:cBhvr>
                                      <p:rCtr x="-14857" y="3472"/>
                                    </p:animMotion>
                                  </p:childTnLst>
                                </p:cTn>
                              </p:par>
                              <p:par>
                                <p:cTn id="36" presetID="0" presetClass="path" presetSubtype="0" accel="50000" decel="50000" fill="hold" grpId="0" nodeType="withEffect">
                                  <p:stCondLst>
                                    <p:cond delay="0"/>
                                  </p:stCondLst>
                                  <p:childTnLst>
                                    <p:animMotion origin="layout" path="M -8.33333E-7 2.96296E-6 L -0.43607 0.07014 " pathEditMode="relative" rAng="0" ptsTypes="AA">
                                      <p:cBhvr>
                                        <p:cTn id="37" dur="3000" fill="hold"/>
                                        <p:tgtEl>
                                          <p:spTgt spid="56"/>
                                        </p:tgtEl>
                                        <p:attrNameLst>
                                          <p:attrName>ppt_x</p:attrName>
                                          <p:attrName>ppt_y</p:attrName>
                                        </p:attrNameLst>
                                      </p:cBhvr>
                                      <p:rCtr x="-21523" y="3426"/>
                                    </p:animMotion>
                                  </p:childTnLst>
                                </p:cTn>
                              </p:par>
                              <p:par>
                                <p:cTn id="38" presetID="22" presetClass="exit" presetSubtype="2" fill="hold" grpId="0" nodeType="withEffect">
                                  <p:stCondLst>
                                    <p:cond delay="0"/>
                                  </p:stCondLst>
                                  <p:childTnLst>
                                    <p:animEffect transition="out" filter="wipe(right)">
                                      <p:cBhvr>
                                        <p:cTn id="39" dur="500"/>
                                        <p:tgtEl>
                                          <p:spTgt spid="52"/>
                                        </p:tgtEl>
                                      </p:cBhvr>
                                    </p:animEffect>
                                    <p:set>
                                      <p:cBhvr>
                                        <p:cTn id="40" dur="1" fill="hold">
                                          <p:stCondLst>
                                            <p:cond delay="499"/>
                                          </p:stCondLst>
                                        </p:cTn>
                                        <p:tgtEl>
                                          <p:spTgt spid="52"/>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9"/>
                                        </p:tgtEl>
                                        <p:attrNameLst>
                                          <p:attrName>style.visibility</p:attrName>
                                        </p:attrNameLst>
                                      </p:cBhvr>
                                      <p:to>
                                        <p:strVal val="visible"/>
                                      </p:to>
                                    </p:set>
                                    <p:animEffect transition="in" filter="fade">
                                      <p:cBhvr>
                                        <p:cTn id="45" dur="500"/>
                                        <p:tgtEl>
                                          <p:spTgt spid="39"/>
                                        </p:tgtEl>
                                      </p:cBhvr>
                                    </p:animEffect>
                                  </p:childTnLst>
                                </p:cTn>
                              </p:par>
                              <p:par>
                                <p:cTn id="46" presetID="1" presetClass="entr" presetSubtype="0" fill="hold" nodeType="withEffect">
                                  <p:stCondLst>
                                    <p:cond delay="0"/>
                                  </p:stCondLst>
                                  <p:childTnLst>
                                    <p:set>
                                      <p:cBhvr>
                                        <p:cTn id="47" dur="1" fill="hold">
                                          <p:stCondLst>
                                            <p:cond delay="0"/>
                                          </p:stCondLst>
                                        </p:cTn>
                                        <p:tgtEl>
                                          <p:spTgt spid="35"/>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96"/>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129"/>
                                        </p:tgtEl>
                                        <p:attrNameLst>
                                          <p:attrName>style.visibility</p:attrName>
                                        </p:attrNameLst>
                                      </p:cBhvr>
                                      <p:to>
                                        <p:strVal val="visible"/>
                                      </p:to>
                                    </p:set>
                                    <p:animEffect transition="in" filter="fade">
                                      <p:cBhvr>
                                        <p:cTn id="56" dur="500"/>
                                        <p:tgtEl>
                                          <p:spTgt spid="129"/>
                                        </p:tgtEl>
                                      </p:cBhvr>
                                    </p:animEffect>
                                  </p:childTnLst>
                                </p:cTn>
                              </p:par>
                              <p:par>
                                <p:cTn id="57" presetID="10" presetClass="entr" presetSubtype="0" fill="hold" nodeType="withEffect">
                                  <p:stCondLst>
                                    <p:cond delay="0"/>
                                  </p:stCondLst>
                                  <p:childTnLst>
                                    <p:set>
                                      <p:cBhvr>
                                        <p:cTn id="58" dur="1" fill="hold">
                                          <p:stCondLst>
                                            <p:cond delay="0"/>
                                          </p:stCondLst>
                                        </p:cTn>
                                        <p:tgtEl>
                                          <p:spTgt spid="139"/>
                                        </p:tgtEl>
                                        <p:attrNameLst>
                                          <p:attrName>style.visibility</p:attrName>
                                        </p:attrNameLst>
                                      </p:cBhvr>
                                      <p:to>
                                        <p:strVal val="visible"/>
                                      </p:to>
                                    </p:set>
                                    <p:animEffect transition="in" filter="fade">
                                      <p:cBhvr>
                                        <p:cTn id="59" dur="500"/>
                                        <p:tgtEl>
                                          <p:spTgt spid="139"/>
                                        </p:tgtEl>
                                      </p:cBhvr>
                                    </p:animEffect>
                                  </p:childTnLst>
                                </p:cTn>
                              </p:par>
                              <p:par>
                                <p:cTn id="60" presetID="63" presetClass="path" presetSubtype="0" accel="50000" decel="50000" fill="hold" nodeType="withEffect">
                                  <p:stCondLst>
                                    <p:cond delay="0"/>
                                  </p:stCondLst>
                                  <p:childTnLst>
                                    <p:animMotion origin="layout" path="M 2.08333E-7 -3.7037E-7 L 0.14362 -3.7037E-7 " pathEditMode="fixed" rAng="0" ptsTypes="AA">
                                      <p:cBhvr>
                                        <p:cTn id="61" dur="2000" fill="hold"/>
                                        <p:tgtEl>
                                          <p:spTgt spid="39"/>
                                        </p:tgtEl>
                                        <p:attrNameLst>
                                          <p:attrName>ppt_x</p:attrName>
                                          <p:attrName>ppt_y</p:attrName>
                                        </p:attrNameLst>
                                      </p:cBhvr>
                                      <p:rCtr x="7174" y="0"/>
                                    </p:animMotion>
                                  </p:childTnLst>
                                </p:cTn>
                              </p:par>
                            </p:childTnLst>
                          </p:cTn>
                        </p:par>
                      </p:childTnLst>
                    </p:cTn>
                  </p:par>
                  <p:par>
                    <p:cTn id="62" fill="hold">
                      <p:stCondLst>
                        <p:cond delay="indefinite"/>
                      </p:stCondLst>
                      <p:childTnLst>
                        <p:par>
                          <p:cTn id="63" fill="hold">
                            <p:stCondLst>
                              <p:cond delay="0"/>
                            </p:stCondLst>
                            <p:childTnLst>
                              <p:par>
                                <p:cTn id="64" presetID="1" presetClass="entr" presetSubtype="0" fill="hold" grpId="0" nodeType="clickEffect">
                                  <p:stCondLst>
                                    <p:cond delay="0"/>
                                  </p:stCondLst>
                                  <p:childTnLst>
                                    <p:set>
                                      <p:cBhvr>
                                        <p:cTn id="65" dur="1" fill="hold">
                                          <p:stCondLst>
                                            <p:cond delay="0"/>
                                          </p:stCondLst>
                                        </p:cTn>
                                        <p:tgtEl>
                                          <p:spTgt spid="170"/>
                                        </p:tgtEl>
                                        <p:attrNameLst>
                                          <p:attrName>style.visibility</p:attrName>
                                        </p:attrNameLst>
                                      </p:cBhvr>
                                      <p:to>
                                        <p:strVal val="visible"/>
                                      </p:to>
                                    </p:se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159"/>
                                        </p:tgtEl>
                                        <p:attrNameLst>
                                          <p:attrName>style.visibility</p:attrName>
                                        </p:attrNameLst>
                                      </p:cBhvr>
                                      <p:to>
                                        <p:strVal val="visible"/>
                                      </p:to>
                                    </p:set>
                                    <p:animEffect transition="in" filter="fade">
                                      <p:cBhvr>
                                        <p:cTn id="70" dur="500"/>
                                        <p:tgtEl>
                                          <p:spTgt spid="159"/>
                                        </p:tgtEl>
                                      </p:cBhvr>
                                    </p:animEffect>
                                  </p:childTnLst>
                                </p:cTn>
                              </p:par>
                              <p:par>
                                <p:cTn id="71" presetID="10" presetClass="entr" presetSubtype="0" fill="hold" nodeType="withEffect">
                                  <p:stCondLst>
                                    <p:cond delay="0"/>
                                  </p:stCondLst>
                                  <p:childTnLst>
                                    <p:set>
                                      <p:cBhvr>
                                        <p:cTn id="72" dur="1" fill="hold">
                                          <p:stCondLst>
                                            <p:cond delay="0"/>
                                          </p:stCondLst>
                                        </p:cTn>
                                        <p:tgtEl>
                                          <p:spTgt spid="149"/>
                                        </p:tgtEl>
                                        <p:attrNameLst>
                                          <p:attrName>style.visibility</p:attrName>
                                        </p:attrNameLst>
                                      </p:cBhvr>
                                      <p:to>
                                        <p:strVal val="visible"/>
                                      </p:to>
                                    </p:set>
                                    <p:animEffect transition="in" filter="fade">
                                      <p:cBhvr>
                                        <p:cTn id="73" dur="500"/>
                                        <p:tgtEl>
                                          <p:spTgt spid="149"/>
                                        </p:tgtEl>
                                      </p:cBhvr>
                                    </p:animEffect>
                                  </p:childTnLst>
                                </p:cTn>
                              </p:par>
                              <p:par>
                                <p:cTn id="74" presetID="0" presetClass="path" presetSubtype="0" accel="50000" decel="50000" fill="hold" nodeType="withEffect">
                                  <p:stCondLst>
                                    <p:cond delay="0"/>
                                  </p:stCondLst>
                                  <p:childTnLst>
                                    <p:animMotion origin="layout" path="M 0.14362 -3.7037E-7 L 0.29635 0.00741 " pathEditMode="relative" rAng="0" ptsTypes="AA">
                                      <p:cBhvr>
                                        <p:cTn id="75" dur="2000" fill="hold"/>
                                        <p:tgtEl>
                                          <p:spTgt spid="39"/>
                                        </p:tgtEl>
                                        <p:attrNameLst>
                                          <p:attrName>ppt_x</p:attrName>
                                          <p:attrName>ppt_y</p:attrName>
                                        </p:attrNameLst>
                                      </p:cBhvr>
                                      <p:rCtr x="7630" y="370"/>
                                    </p:animMotion>
                                  </p:childTnLst>
                                </p:cTn>
                              </p:par>
                            </p:childTnLst>
                          </p:cTn>
                        </p:par>
                      </p:childTnLst>
                    </p:cTn>
                  </p:par>
                  <p:par>
                    <p:cTn id="76" fill="hold">
                      <p:stCondLst>
                        <p:cond delay="indefinite"/>
                      </p:stCondLst>
                      <p:childTnLst>
                        <p:par>
                          <p:cTn id="77" fill="hold">
                            <p:stCondLst>
                              <p:cond delay="0"/>
                            </p:stCondLst>
                            <p:childTnLst>
                              <p:par>
                                <p:cTn id="78" presetID="1" presetClass="entr" presetSubtype="0" fill="hold" grpId="0" nodeType="clickEffect">
                                  <p:stCondLst>
                                    <p:cond delay="0"/>
                                  </p:stCondLst>
                                  <p:childTnLst>
                                    <p:set>
                                      <p:cBhvr>
                                        <p:cTn id="79" dur="1" fill="hold">
                                          <p:stCondLst>
                                            <p:cond delay="0"/>
                                          </p:stCondLst>
                                        </p:cTn>
                                        <p:tgtEl>
                                          <p:spTgt spid="171"/>
                                        </p:tgtEl>
                                        <p:attrNameLst>
                                          <p:attrName>style.visibility</p:attrName>
                                        </p:attrNameLst>
                                      </p:cBhvr>
                                      <p:to>
                                        <p:strVal val="visible"/>
                                      </p:to>
                                    </p:set>
                                  </p:childTnLst>
                                </p:cTn>
                              </p:par>
                            </p:childTnLst>
                          </p:cTn>
                        </p:par>
                      </p:childTnLst>
                    </p:cTn>
                  </p:par>
                  <p:par>
                    <p:cTn id="80" fill="hold">
                      <p:stCondLst>
                        <p:cond delay="indefinite"/>
                      </p:stCondLst>
                      <p:childTnLst>
                        <p:par>
                          <p:cTn id="81" fill="hold">
                            <p:stCondLst>
                              <p:cond delay="0"/>
                            </p:stCondLst>
                            <p:childTnLst>
                              <p:par>
                                <p:cTn id="82" presetID="1" presetClass="entr" presetSubtype="0" fill="hold" grpId="0" nodeType="clickEffect">
                                  <p:stCondLst>
                                    <p:cond delay="0"/>
                                  </p:stCondLst>
                                  <p:childTnLst>
                                    <p:set>
                                      <p:cBhvr>
                                        <p:cTn id="83" dur="1" fill="hold">
                                          <p:stCondLst>
                                            <p:cond delay="0"/>
                                          </p:stCondLst>
                                        </p:cTn>
                                        <p:tgtEl>
                                          <p:spTgt spid="172"/>
                                        </p:tgtEl>
                                        <p:attrNameLst>
                                          <p:attrName>style.visibility</p:attrName>
                                        </p:attrNameLst>
                                      </p:cBhvr>
                                      <p:to>
                                        <p:strVal val="visible"/>
                                      </p:to>
                                    </p:set>
                                  </p:childTnLst>
                                </p:cTn>
                              </p:par>
                            </p:childTnLst>
                          </p:cTn>
                        </p:par>
                      </p:childTnLst>
                    </p:cTn>
                  </p:par>
                  <p:par>
                    <p:cTn id="84" fill="hold">
                      <p:stCondLst>
                        <p:cond delay="indefinite"/>
                      </p:stCondLst>
                      <p:childTnLst>
                        <p:par>
                          <p:cTn id="85" fill="hold">
                            <p:stCondLst>
                              <p:cond delay="0"/>
                            </p:stCondLst>
                            <p:childTnLst>
                              <p:par>
                                <p:cTn id="86" presetID="1" presetClass="entr" presetSubtype="0" fill="hold" nodeType="clickEffect">
                                  <p:stCondLst>
                                    <p:cond delay="0"/>
                                  </p:stCondLst>
                                  <p:childTnLst>
                                    <p:set>
                                      <p:cBhvr>
                                        <p:cTn id="87"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56" grpId="1"/>
      <p:bldP spid="52" grpId="0"/>
      <p:bldP spid="96" grpId="0"/>
      <p:bldP spid="170" grpId="0"/>
      <p:bldP spid="171" grpId="0"/>
      <p:bldP spid="17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DE825CD9-7701-C946-9C57-B6808B05E5D9}"/>
              </a:ext>
            </a:extLst>
          </p:cNvPr>
          <p:cNvPicPr>
            <a:picLocks noChangeAspect="1"/>
          </p:cNvPicPr>
          <p:nvPr/>
        </p:nvPicPr>
        <p:blipFill>
          <a:blip r:embed="rId3">
            <a:alphaModFix amt="50000"/>
            <a:extLst>
              <a:ext uri="{BEBA8EAE-BF5A-486C-A8C5-ECC9F3942E4B}">
                <a14:imgProps xmlns:a14="http://schemas.microsoft.com/office/drawing/2010/main">
                  <a14:imgLayer r:embed="rId4">
                    <a14:imgEffect>
                      <a14:backgroundRemoval t="6061" b="89773" l="1046" r="97516">
                        <a14:foregroundMark x1="5621" y1="88258" x2="5621" y2="88258"/>
                        <a14:foregroundMark x1="1046" y1="88258" x2="1046" y2="88258"/>
                        <a14:foregroundMark x1="49673" y1="6061" x2="49673" y2="6061"/>
                        <a14:foregroundMark x1="93595" y1="88258" x2="93595" y2="88258"/>
                        <a14:foregroundMark x1="97516" y1="89015" x2="97516" y2="89015"/>
                      </a14:backgroundRemoval>
                    </a14:imgEffect>
                  </a14:imgLayer>
                </a14:imgProps>
              </a:ext>
            </a:extLst>
          </a:blip>
          <a:stretch>
            <a:fillRect/>
          </a:stretch>
        </p:blipFill>
        <p:spPr>
          <a:xfrm>
            <a:off x="926669" y="2010395"/>
            <a:ext cx="3200400" cy="1097280"/>
          </a:xfrm>
          <a:prstGeom prst="rect">
            <a:avLst/>
          </a:prstGeom>
        </p:spPr>
      </p:pic>
      <p:sp>
        <p:nvSpPr>
          <p:cNvPr id="34" name="TextBox 33">
            <a:extLst>
              <a:ext uri="{FF2B5EF4-FFF2-40B4-BE49-F238E27FC236}">
                <a16:creationId xmlns:a16="http://schemas.microsoft.com/office/drawing/2014/main" id="{DAA2F482-65CC-6F45-94F7-87443AC6BE46}"/>
              </a:ext>
            </a:extLst>
          </p:cNvPr>
          <p:cNvSpPr txBox="1"/>
          <p:nvPr/>
        </p:nvSpPr>
        <p:spPr>
          <a:xfrm>
            <a:off x="2348178" y="3029493"/>
            <a:ext cx="330809" cy="369332"/>
          </a:xfrm>
          <a:prstGeom prst="rect">
            <a:avLst/>
          </a:prstGeom>
          <a:noFill/>
        </p:spPr>
        <p:txBody>
          <a:bodyPr wrap="square" rtlCol="0">
            <a:spAutoFit/>
          </a:bodyPr>
          <a:lstStyle/>
          <a:p>
            <a:r>
              <a:rPr lang="en-US" dirty="0"/>
              <a:t>µ</a:t>
            </a:r>
          </a:p>
        </p:txBody>
      </p:sp>
      <p:pic>
        <p:nvPicPr>
          <p:cNvPr id="13" name="Picture 12">
            <a:extLst>
              <a:ext uri="{FF2B5EF4-FFF2-40B4-BE49-F238E27FC236}">
                <a16:creationId xmlns:a16="http://schemas.microsoft.com/office/drawing/2014/main" id="{701B0F25-6DDB-8C4E-82DC-B9B277BED356}"/>
              </a:ext>
            </a:extLst>
          </p:cNvPr>
          <p:cNvPicPr>
            <a:picLocks noChangeAspect="1"/>
          </p:cNvPicPr>
          <p:nvPr/>
        </p:nvPicPr>
        <p:blipFill>
          <a:blip r:embed="rId5">
            <a:alphaModFix amt="50000"/>
            <a:extLst>
              <a:ext uri="{BEBA8EAE-BF5A-486C-A8C5-ECC9F3942E4B}">
                <a14:imgProps xmlns:a14="http://schemas.microsoft.com/office/drawing/2010/main">
                  <a14:imgLayer r:embed="rId6">
                    <a14:imgEffect>
                      <a14:backgroundRemoval t="9091" b="89773" l="1569" r="96993">
                        <a14:foregroundMark x1="6797" y1="89015" x2="6797" y2="89015"/>
                        <a14:foregroundMark x1="1699" y1="88258" x2="1699" y2="88258"/>
                        <a14:foregroundMark x1="48235" y1="10606" x2="48235" y2="10606"/>
                        <a14:foregroundMark x1="50065" y1="9091" x2="50065" y2="9091"/>
                        <a14:foregroundMark x1="93203" y1="89015" x2="93203" y2="89015"/>
                        <a14:foregroundMark x1="96993" y1="89015" x2="96993" y2="89015"/>
                      </a14:backgroundRemoval>
                    </a14:imgEffect>
                  </a14:imgLayer>
                </a14:imgProps>
              </a:ext>
            </a:extLst>
          </a:blip>
          <a:stretch>
            <a:fillRect/>
          </a:stretch>
        </p:blipFill>
        <p:spPr>
          <a:xfrm>
            <a:off x="926216" y="2013401"/>
            <a:ext cx="3200383" cy="1097280"/>
          </a:xfrm>
          <a:prstGeom prst="rect">
            <a:avLst/>
          </a:prstGeom>
        </p:spPr>
      </p:pic>
      <p:cxnSp>
        <p:nvCxnSpPr>
          <p:cNvPr id="21" name="Straight Connector 20">
            <a:extLst>
              <a:ext uri="{FF2B5EF4-FFF2-40B4-BE49-F238E27FC236}">
                <a16:creationId xmlns:a16="http://schemas.microsoft.com/office/drawing/2014/main" id="{7D96D45C-B907-5440-8DB7-F551C26F38BE}"/>
              </a:ext>
            </a:extLst>
          </p:cNvPr>
          <p:cNvCxnSpPr>
            <a:cxnSpLocks/>
          </p:cNvCxnSpPr>
          <p:nvPr/>
        </p:nvCxnSpPr>
        <p:spPr>
          <a:xfrm>
            <a:off x="2510451" y="2036021"/>
            <a:ext cx="0" cy="1071654"/>
          </a:xfrm>
          <a:prstGeom prst="line">
            <a:avLst/>
          </a:prstGeom>
          <a:ln w="19050"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7" name="Straight Arrow Connector 56">
            <a:extLst>
              <a:ext uri="{FF2B5EF4-FFF2-40B4-BE49-F238E27FC236}">
                <a16:creationId xmlns:a16="http://schemas.microsoft.com/office/drawing/2014/main" id="{1AC3509F-CCB4-7D40-9F06-4492F95AB5E1}"/>
              </a:ext>
            </a:extLst>
          </p:cNvPr>
          <p:cNvCxnSpPr>
            <a:cxnSpLocks/>
          </p:cNvCxnSpPr>
          <p:nvPr/>
        </p:nvCxnSpPr>
        <p:spPr>
          <a:xfrm>
            <a:off x="2494205" y="3378124"/>
            <a:ext cx="0" cy="146304"/>
          </a:xfrm>
          <a:prstGeom prst="straightConnector1">
            <a:avLst/>
          </a:prstGeom>
          <a:ln w="19050">
            <a:solidFill>
              <a:srgbClr val="EFB0C6"/>
            </a:solidFill>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006E3DF8-CF62-A94A-93A6-6367E3A2F7E2}"/>
              </a:ext>
            </a:extLst>
          </p:cNvPr>
          <p:cNvGrpSpPr/>
          <p:nvPr/>
        </p:nvGrpSpPr>
        <p:grpSpPr>
          <a:xfrm>
            <a:off x="7890717" y="3310880"/>
            <a:ext cx="2127937" cy="2680089"/>
            <a:chOff x="7707837" y="1480771"/>
            <a:chExt cx="2127937" cy="4703017"/>
          </a:xfrm>
        </p:grpSpPr>
        <p:grpSp>
          <p:nvGrpSpPr>
            <p:cNvPr id="36" name="Group 35">
              <a:extLst>
                <a:ext uri="{FF2B5EF4-FFF2-40B4-BE49-F238E27FC236}">
                  <a16:creationId xmlns:a16="http://schemas.microsoft.com/office/drawing/2014/main" id="{35FA831E-B07F-3945-A9BE-9409E4B4CBA1}"/>
                </a:ext>
              </a:extLst>
            </p:cNvPr>
            <p:cNvGrpSpPr/>
            <p:nvPr/>
          </p:nvGrpSpPr>
          <p:grpSpPr>
            <a:xfrm>
              <a:off x="7707837" y="1480771"/>
              <a:ext cx="627122" cy="4703017"/>
              <a:chOff x="7707837" y="1480771"/>
              <a:chExt cx="627122" cy="4703017"/>
            </a:xfrm>
          </p:grpSpPr>
          <p:sp>
            <p:nvSpPr>
              <p:cNvPr id="27" name="Right Bracket 26">
                <a:extLst>
                  <a:ext uri="{FF2B5EF4-FFF2-40B4-BE49-F238E27FC236}">
                    <a16:creationId xmlns:a16="http://schemas.microsoft.com/office/drawing/2014/main" id="{18F618D2-F956-284A-A50F-29F8AD82E306}"/>
                  </a:ext>
                </a:extLst>
              </p:cNvPr>
              <p:cNvSpPr/>
              <p:nvPr/>
            </p:nvSpPr>
            <p:spPr>
              <a:xfrm>
                <a:off x="7707837" y="1480771"/>
                <a:ext cx="142984" cy="4703017"/>
              </a:xfrm>
              <a:prstGeom prst="rightBracket">
                <a:avLst>
                  <a:gd name="adj" fmla="val 0"/>
                </a:avLst>
              </a:prstGeom>
              <a:ln w="19050"/>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A44E7ECD-8BD3-9349-A139-0A762515F74D}"/>
                  </a:ext>
                </a:extLst>
              </p:cNvPr>
              <p:cNvCxnSpPr>
                <a:cxnSpLocks/>
              </p:cNvCxnSpPr>
              <p:nvPr/>
            </p:nvCxnSpPr>
            <p:spPr>
              <a:xfrm flipH="1">
                <a:off x="7850820" y="3829100"/>
                <a:ext cx="484139" cy="0"/>
              </a:xfrm>
              <a:prstGeom prst="line">
                <a:avLst/>
              </a:prstGeom>
              <a:ln w="19050"/>
            </p:spPr>
            <p:style>
              <a:lnRef idx="1">
                <a:schemeClr val="dk1"/>
              </a:lnRef>
              <a:fillRef idx="0">
                <a:schemeClr val="dk1"/>
              </a:fillRef>
              <a:effectRef idx="0">
                <a:schemeClr val="dk1"/>
              </a:effectRef>
              <a:fontRef idx="minor">
                <a:schemeClr val="tx1"/>
              </a:fontRef>
            </p:style>
          </p:cxnSp>
        </p:grpSp>
        <p:sp>
          <p:nvSpPr>
            <p:cNvPr id="58" name="TextBox 57">
              <a:extLst>
                <a:ext uri="{FF2B5EF4-FFF2-40B4-BE49-F238E27FC236}">
                  <a16:creationId xmlns:a16="http://schemas.microsoft.com/office/drawing/2014/main" id="{16447FF3-CE97-8A49-AD95-4C052E6EC2DF}"/>
                </a:ext>
              </a:extLst>
            </p:cNvPr>
            <p:cNvSpPr txBox="1"/>
            <p:nvPr/>
          </p:nvSpPr>
          <p:spPr>
            <a:xfrm>
              <a:off x="8334959" y="3553745"/>
              <a:ext cx="1500815" cy="369332"/>
            </a:xfrm>
            <a:prstGeom prst="rect">
              <a:avLst/>
            </a:prstGeom>
            <a:noFill/>
          </p:spPr>
          <p:txBody>
            <a:bodyPr wrap="square" rtlCol="0">
              <a:spAutoFit/>
            </a:bodyPr>
            <a:lstStyle/>
            <a:p>
              <a:r>
                <a:rPr lang="en-US" dirty="0"/>
                <a:t>Repeat 1000x</a:t>
              </a:r>
            </a:p>
          </p:txBody>
        </p:sp>
      </p:grpSp>
      <p:grpSp>
        <p:nvGrpSpPr>
          <p:cNvPr id="173" name="Group 172">
            <a:extLst>
              <a:ext uri="{FF2B5EF4-FFF2-40B4-BE49-F238E27FC236}">
                <a16:creationId xmlns:a16="http://schemas.microsoft.com/office/drawing/2014/main" id="{4B677D64-A7A1-A94D-8D6F-8A9DA49C2DC5}"/>
              </a:ext>
            </a:extLst>
          </p:cNvPr>
          <p:cNvGrpSpPr/>
          <p:nvPr/>
        </p:nvGrpSpPr>
        <p:grpSpPr>
          <a:xfrm>
            <a:off x="1183159" y="3600379"/>
            <a:ext cx="1590151" cy="386646"/>
            <a:chOff x="1183159" y="3600379"/>
            <a:chExt cx="1590151" cy="386646"/>
          </a:xfrm>
        </p:grpSpPr>
        <p:sp>
          <p:nvSpPr>
            <p:cNvPr id="55" name="TextBox 54">
              <a:extLst>
                <a:ext uri="{FF2B5EF4-FFF2-40B4-BE49-F238E27FC236}">
                  <a16:creationId xmlns:a16="http://schemas.microsoft.com/office/drawing/2014/main" id="{3F54D715-44A3-8C48-A89E-4EF072A9E3DF}"/>
                </a:ext>
              </a:extLst>
            </p:cNvPr>
            <p:cNvSpPr txBox="1"/>
            <p:nvPr/>
          </p:nvSpPr>
          <p:spPr>
            <a:xfrm>
              <a:off x="1183159" y="3617693"/>
              <a:ext cx="725498" cy="369332"/>
            </a:xfrm>
            <a:prstGeom prst="rect">
              <a:avLst/>
            </a:prstGeom>
            <a:noFill/>
          </p:spPr>
          <p:txBody>
            <a:bodyPr wrap="square" rtlCol="0">
              <a:spAutoFit/>
            </a:bodyPr>
            <a:lstStyle/>
            <a:p>
              <a:r>
                <a:rPr lang="en-US" dirty="0"/>
                <a:t>N=10</a:t>
              </a:r>
            </a:p>
          </p:txBody>
        </p:sp>
        <p:grpSp>
          <p:nvGrpSpPr>
            <p:cNvPr id="24" name="Group 23">
              <a:extLst>
                <a:ext uri="{FF2B5EF4-FFF2-40B4-BE49-F238E27FC236}">
                  <a16:creationId xmlns:a16="http://schemas.microsoft.com/office/drawing/2014/main" id="{F2A85333-E9BB-EA49-AE51-E40426EA0764}"/>
                </a:ext>
              </a:extLst>
            </p:cNvPr>
            <p:cNvGrpSpPr/>
            <p:nvPr/>
          </p:nvGrpSpPr>
          <p:grpSpPr>
            <a:xfrm>
              <a:off x="2142817" y="3600379"/>
              <a:ext cx="630493" cy="338254"/>
              <a:chOff x="2072235" y="3917872"/>
              <a:chExt cx="943819" cy="506350"/>
            </a:xfrm>
          </p:grpSpPr>
          <p:sp>
            <p:nvSpPr>
              <p:cNvPr id="60" name="Oval 59">
                <a:extLst>
                  <a:ext uri="{FF2B5EF4-FFF2-40B4-BE49-F238E27FC236}">
                    <a16:creationId xmlns:a16="http://schemas.microsoft.com/office/drawing/2014/main" id="{AEA8C8D1-20E5-8043-930D-8860313644D9}"/>
                  </a:ext>
                </a:extLst>
              </p:cNvPr>
              <p:cNvSpPr>
                <a:spLocks noChangeAspect="1"/>
              </p:cNvSpPr>
              <p:nvPr/>
            </p:nvSpPr>
            <p:spPr>
              <a:xfrm flipH="1">
                <a:off x="2270218" y="4275412"/>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61" name="Oval 60">
                <a:extLst>
                  <a:ext uri="{FF2B5EF4-FFF2-40B4-BE49-F238E27FC236}">
                    <a16:creationId xmlns:a16="http://schemas.microsoft.com/office/drawing/2014/main" id="{E3078FB4-04CC-514E-B34D-C3DA1729B04C}"/>
                  </a:ext>
                </a:extLst>
              </p:cNvPr>
              <p:cNvSpPr>
                <a:spLocks noChangeAspect="1"/>
              </p:cNvSpPr>
              <p:nvPr/>
            </p:nvSpPr>
            <p:spPr>
              <a:xfrm flipH="1">
                <a:off x="2270218" y="4097327"/>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62" name="Oval 61">
                <a:extLst>
                  <a:ext uri="{FF2B5EF4-FFF2-40B4-BE49-F238E27FC236}">
                    <a16:creationId xmlns:a16="http://schemas.microsoft.com/office/drawing/2014/main" id="{A3223DD2-0EA4-E74B-ADFB-66A448646D9A}"/>
                  </a:ext>
                </a:extLst>
              </p:cNvPr>
              <p:cNvSpPr>
                <a:spLocks noChangeAspect="1"/>
              </p:cNvSpPr>
              <p:nvPr/>
            </p:nvSpPr>
            <p:spPr>
              <a:xfrm flipH="1">
                <a:off x="2459888" y="4276032"/>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64" name="Oval 63">
                <a:extLst>
                  <a:ext uri="{FF2B5EF4-FFF2-40B4-BE49-F238E27FC236}">
                    <a16:creationId xmlns:a16="http://schemas.microsoft.com/office/drawing/2014/main" id="{DB60D1C8-2D39-5548-A10E-472CB2198C20}"/>
                  </a:ext>
                </a:extLst>
              </p:cNvPr>
              <p:cNvSpPr>
                <a:spLocks noChangeAspect="1"/>
              </p:cNvSpPr>
              <p:nvPr/>
            </p:nvSpPr>
            <p:spPr>
              <a:xfrm flipH="1">
                <a:off x="2459888" y="4096663"/>
                <a:ext cx="155968" cy="147242"/>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67" name="Oval 66">
                <a:extLst>
                  <a:ext uri="{FF2B5EF4-FFF2-40B4-BE49-F238E27FC236}">
                    <a16:creationId xmlns:a16="http://schemas.microsoft.com/office/drawing/2014/main" id="{5631DB2B-B98B-B04B-BD87-3F887305E3B5}"/>
                  </a:ext>
                </a:extLst>
              </p:cNvPr>
              <p:cNvSpPr>
                <a:spLocks noChangeAspect="1"/>
              </p:cNvSpPr>
              <p:nvPr/>
            </p:nvSpPr>
            <p:spPr>
              <a:xfrm flipH="1">
                <a:off x="2650115" y="4275914"/>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68" name="Oval 67">
                <a:extLst>
                  <a:ext uri="{FF2B5EF4-FFF2-40B4-BE49-F238E27FC236}">
                    <a16:creationId xmlns:a16="http://schemas.microsoft.com/office/drawing/2014/main" id="{42F9441A-1343-9B46-8716-6505B946B8AC}"/>
                  </a:ext>
                </a:extLst>
              </p:cNvPr>
              <p:cNvSpPr>
                <a:spLocks noChangeAspect="1"/>
              </p:cNvSpPr>
              <p:nvPr/>
            </p:nvSpPr>
            <p:spPr>
              <a:xfrm flipH="1">
                <a:off x="2857377" y="4096333"/>
                <a:ext cx="155968" cy="147242"/>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91" name="Oval 90">
                <a:extLst>
                  <a:ext uri="{FF2B5EF4-FFF2-40B4-BE49-F238E27FC236}">
                    <a16:creationId xmlns:a16="http://schemas.microsoft.com/office/drawing/2014/main" id="{2E988CDB-5646-E943-93A0-025A55F04F53}"/>
                  </a:ext>
                </a:extLst>
              </p:cNvPr>
              <p:cNvSpPr>
                <a:spLocks noChangeAspect="1"/>
              </p:cNvSpPr>
              <p:nvPr/>
            </p:nvSpPr>
            <p:spPr>
              <a:xfrm flipH="1">
                <a:off x="2459888" y="3917872"/>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92" name="Oval 91">
                <a:extLst>
                  <a:ext uri="{FF2B5EF4-FFF2-40B4-BE49-F238E27FC236}">
                    <a16:creationId xmlns:a16="http://schemas.microsoft.com/office/drawing/2014/main" id="{787CD35D-8F40-9347-8525-47BA3DDF117C}"/>
                  </a:ext>
                </a:extLst>
              </p:cNvPr>
              <p:cNvSpPr>
                <a:spLocks noChangeAspect="1"/>
              </p:cNvSpPr>
              <p:nvPr/>
            </p:nvSpPr>
            <p:spPr>
              <a:xfrm flipH="1">
                <a:off x="2072235" y="4275861"/>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93" name="Oval 92">
                <a:extLst>
                  <a:ext uri="{FF2B5EF4-FFF2-40B4-BE49-F238E27FC236}">
                    <a16:creationId xmlns:a16="http://schemas.microsoft.com/office/drawing/2014/main" id="{949D7B70-B89C-9344-B9F5-82DE1D2035C9}"/>
                  </a:ext>
                </a:extLst>
              </p:cNvPr>
              <p:cNvSpPr>
                <a:spLocks noChangeAspect="1"/>
              </p:cNvSpPr>
              <p:nvPr/>
            </p:nvSpPr>
            <p:spPr>
              <a:xfrm flipH="1">
                <a:off x="2860086" y="4276981"/>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grpSp>
      </p:grpSp>
      <p:grpSp>
        <p:nvGrpSpPr>
          <p:cNvPr id="4" name="Group 3">
            <a:extLst>
              <a:ext uri="{FF2B5EF4-FFF2-40B4-BE49-F238E27FC236}">
                <a16:creationId xmlns:a16="http://schemas.microsoft.com/office/drawing/2014/main" id="{A21C371D-BB39-DC4C-B9BA-3D86B2439002}"/>
              </a:ext>
            </a:extLst>
          </p:cNvPr>
          <p:cNvGrpSpPr/>
          <p:nvPr/>
        </p:nvGrpSpPr>
        <p:grpSpPr>
          <a:xfrm>
            <a:off x="3867606" y="3598989"/>
            <a:ext cx="2511961" cy="823108"/>
            <a:chOff x="3867606" y="3598989"/>
            <a:chExt cx="2511961" cy="823108"/>
          </a:xfrm>
        </p:grpSpPr>
        <p:grpSp>
          <p:nvGrpSpPr>
            <p:cNvPr id="129" name="Group 128">
              <a:extLst>
                <a:ext uri="{FF2B5EF4-FFF2-40B4-BE49-F238E27FC236}">
                  <a16:creationId xmlns:a16="http://schemas.microsoft.com/office/drawing/2014/main" id="{AD591E83-42D2-2245-AE51-21D8C5055D7B}"/>
                </a:ext>
              </a:extLst>
            </p:cNvPr>
            <p:cNvGrpSpPr/>
            <p:nvPr/>
          </p:nvGrpSpPr>
          <p:grpSpPr>
            <a:xfrm>
              <a:off x="3867606" y="3599996"/>
              <a:ext cx="628683" cy="338881"/>
              <a:chOff x="2094078" y="3913456"/>
              <a:chExt cx="941110" cy="507287"/>
            </a:xfrm>
          </p:grpSpPr>
          <p:sp>
            <p:nvSpPr>
              <p:cNvPr id="130" name="Oval 129">
                <a:extLst>
                  <a:ext uri="{FF2B5EF4-FFF2-40B4-BE49-F238E27FC236}">
                    <a16:creationId xmlns:a16="http://schemas.microsoft.com/office/drawing/2014/main" id="{7BE949A8-9982-5148-B291-7C08AF86F0F6}"/>
                  </a:ext>
                </a:extLst>
              </p:cNvPr>
              <p:cNvSpPr>
                <a:spLocks noChangeAspect="1"/>
              </p:cNvSpPr>
              <p:nvPr/>
            </p:nvSpPr>
            <p:spPr>
              <a:xfrm flipH="1">
                <a:off x="2289221" y="4273187"/>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31" name="Oval 130">
                <a:extLst>
                  <a:ext uri="{FF2B5EF4-FFF2-40B4-BE49-F238E27FC236}">
                    <a16:creationId xmlns:a16="http://schemas.microsoft.com/office/drawing/2014/main" id="{8FA9F219-1CC9-264A-B625-40B680CC69E9}"/>
                  </a:ext>
                </a:extLst>
              </p:cNvPr>
              <p:cNvSpPr>
                <a:spLocks noChangeAspect="1"/>
              </p:cNvSpPr>
              <p:nvPr/>
            </p:nvSpPr>
            <p:spPr>
              <a:xfrm flipH="1">
                <a:off x="2684281" y="3913456"/>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32" name="Oval 131">
                <a:extLst>
                  <a:ext uri="{FF2B5EF4-FFF2-40B4-BE49-F238E27FC236}">
                    <a16:creationId xmlns:a16="http://schemas.microsoft.com/office/drawing/2014/main" id="{51B9C08B-6B86-7D45-9B81-FD47D6089376}"/>
                  </a:ext>
                </a:extLst>
              </p:cNvPr>
              <p:cNvSpPr>
                <a:spLocks noChangeAspect="1"/>
              </p:cNvSpPr>
              <p:nvPr/>
            </p:nvSpPr>
            <p:spPr>
              <a:xfrm flipH="1">
                <a:off x="2484364" y="4273502"/>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33" name="Oval 132">
                <a:extLst>
                  <a:ext uri="{FF2B5EF4-FFF2-40B4-BE49-F238E27FC236}">
                    <a16:creationId xmlns:a16="http://schemas.microsoft.com/office/drawing/2014/main" id="{4C3F8E99-06A0-3B4B-867D-5D534272196F}"/>
                  </a:ext>
                </a:extLst>
              </p:cNvPr>
              <p:cNvSpPr>
                <a:spLocks noChangeAspect="1"/>
              </p:cNvSpPr>
              <p:nvPr/>
            </p:nvSpPr>
            <p:spPr>
              <a:xfrm flipH="1">
                <a:off x="2481732" y="4091910"/>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34" name="Oval 133">
                <a:extLst>
                  <a:ext uri="{FF2B5EF4-FFF2-40B4-BE49-F238E27FC236}">
                    <a16:creationId xmlns:a16="http://schemas.microsoft.com/office/drawing/2014/main" id="{B100C2FC-F842-5244-8297-6F673F30F9B6}"/>
                  </a:ext>
                </a:extLst>
              </p:cNvPr>
              <p:cNvSpPr>
                <a:spLocks noChangeAspect="1"/>
              </p:cNvSpPr>
              <p:nvPr/>
            </p:nvSpPr>
            <p:spPr>
              <a:xfrm flipH="1">
                <a:off x="2679507" y="4270969"/>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35" name="Oval 134">
                <a:extLst>
                  <a:ext uri="{FF2B5EF4-FFF2-40B4-BE49-F238E27FC236}">
                    <a16:creationId xmlns:a16="http://schemas.microsoft.com/office/drawing/2014/main" id="{E3A16F10-7163-544A-81A7-CFABDEF1FE99}"/>
                  </a:ext>
                </a:extLst>
              </p:cNvPr>
              <p:cNvSpPr>
                <a:spLocks noChangeAspect="1"/>
              </p:cNvSpPr>
              <p:nvPr/>
            </p:nvSpPr>
            <p:spPr>
              <a:xfrm flipH="1">
                <a:off x="2879220" y="4093805"/>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36" name="Oval 135">
                <a:extLst>
                  <a:ext uri="{FF2B5EF4-FFF2-40B4-BE49-F238E27FC236}">
                    <a16:creationId xmlns:a16="http://schemas.microsoft.com/office/drawing/2014/main" id="{DBAC5AD5-4A82-8147-A977-A4976460AB63}"/>
                  </a:ext>
                </a:extLst>
              </p:cNvPr>
              <p:cNvSpPr>
                <a:spLocks noChangeAspect="1"/>
              </p:cNvSpPr>
              <p:nvPr/>
            </p:nvSpPr>
            <p:spPr>
              <a:xfrm flipH="1">
                <a:off x="2680477" y="4090028"/>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37" name="Oval 136">
                <a:extLst>
                  <a:ext uri="{FF2B5EF4-FFF2-40B4-BE49-F238E27FC236}">
                    <a16:creationId xmlns:a16="http://schemas.microsoft.com/office/drawing/2014/main" id="{099C3CF2-87FF-9943-B534-057BB0F286DE}"/>
                  </a:ext>
                </a:extLst>
              </p:cNvPr>
              <p:cNvSpPr>
                <a:spLocks noChangeAspect="1"/>
              </p:cNvSpPr>
              <p:nvPr/>
            </p:nvSpPr>
            <p:spPr>
              <a:xfrm flipH="1">
                <a:off x="2094078" y="4273190"/>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38" name="Oval 137">
                <a:extLst>
                  <a:ext uri="{FF2B5EF4-FFF2-40B4-BE49-F238E27FC236}">
                    <a16:creationId xmlns:a16="http://schemas.microsoft.com/office/drawing/2014/main" id="{FFD09BC9-93D8-1842-8539-250B47DB9068}"/>
                  </a:ext>
                </a:extLst>
              </p:cNvPr>
              <p:cNvSpPr>
                <a:spLocks noChangeAspect="1"/>
              </p:cNvSpPr>
              <p:nvPr/>
            </p:nvSpPr>
            <p:spPr>
              <a:xfrm flipH="1">
                <a:off x="2874649" y="4273502"/>
                <a:ext cx="155968" cy="147241"/>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grpSp>
        <p:grpSp>
          <p:nvGrpSpPr>
            <p:cNvPr id="139" name="Group 138">
              <a:extLst>
                <a:ext uri="{FF2B5EF4-FFF2-40B4-BE49-F238E27FC236}">
                  <a16:creationId xmlns:a16="http://schemas.microsoft.com/office/drawing/2014/main" id="{3B58D7DC-2AD0-4D4C-8E1B-D3DB7B5DD76A}"/>
                </a:ext>
              </a:extLst>
            </p:cNvPr>
            <p:cNvGrpSpPr/>
            <p:nvPr/>
          </p:nvGrpSpPr>
          <p:grpSpPr>
            <a:xfrm>
              <a:off x="3873139" y="4070155"/>
              <a:ext cx="630493" cy="351942"/>
              <a:chOff x="5599207" y="3955179"/>
              <a:chExt cx="943819" cy="526839"/>
            </a:xfrm>
          </p:grpSpPr>
          <p:sp>
            <p:nvSpPr>
              <p:cNvPr id="140" name="Oval 139">
                <a:extLst>
                  <a:ext uri="{FF2B5EF4-FFF2-40B4-BE49-F238E27FC236}">
                    <a16:creationId xmlns:a16="http://schemas.microsoft.com/office/drawing/2014/main" id="{CB636DC4-C973-1148-878E-2FF2BD7D6702}"/>
                  </a:ext>
                </a:extLst>
              </p:cNvPr>
              <p:cNvSpPr>
                <a:spLocks noChangeAspect="1"/>
              </p:cNvSpPr>
              <p:nvPr/>
            </p:nvSpPr>
            <p:spPr>
              <a:xfrm flipH="1">
                <a:off x="5797190" y="4334777"/>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id="{E4D0BFBA-C0DB-5B42-BC22-997A40B70BEB}"/>
                  </a:ext>
                </a:extLst>
              </p:cNvPr>
              <p:cNvSpPr>
                <a:spLocks noChangeAspect="1"/>
              </p:cNvSpPr>
              <p:nvPr/>
            </p:nvSpPr>
            <p:spPr>
              <a:xfrm flipH="1">
                <a:off x="5797190" y="4145441"/>
                <a:ext cx="155968"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a16="http://schemas.microsoft.com/office/drawing/2014/main" id="{B8AB1134-DE3A-D04A-8394-7D69F0BF9ACA}"/>
                  </a:ext>
                </a:extLst>
              </p:cNvPr>
              <p:cNvSpPr>
                <a:spLocks noChangeAspect="1"/>
              </p:cNvSpPr>
              <p:nvPr/>
            </p:nvSpPr>
            <p:spPr>
              <a:xfrm flipH="1">
                <a:off x="5986860" y="4331837"/>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a16="http://schemas.microsoft.com/office/drawing/2014/main" id="{8CB4994C-6B21-8D41-AE7E-4A11D5824C74}"/>
                  </a:ext>
                </a:extLst>
              </p:cNvPr>
              <p:cNvSpPr>
                <a:spLocks noChangeAspect="1"/>
              </p:cNvSpPr>
              <p:nvPr/>
            </p:nvSpPr>
            <p:spPr>
              <a:xfrm flipH="1">
                <a:off x="5986860" y="4147717"/>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a16="http://schemas.microsoft.com/office/drawing/2014/main" id="{AAFEDCEF-1C70-A042-BCE9-D62423A273BC}"/>
                  </a:ext>
                </a:extLst>
              </p:cNvPr>
              <p:cNvSpPr>
                <a:spLocks noChangeAspect="1"/>
              </p:cNvSpPr>
              <p:nvPr/>
            </p:nvSpPr>
            <p:spPr>
              <a:xfrm flipH="1">
                <a:off x="6187362" y="4330626"/>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a16="http://schemas.microsoft.com/office/drawing/2014/main" id="{EC0879AA-4AD3-B74D-9D89-7E764024D556}"/>
                  </a:ext>
                </a:extLst>
              </p:cNvPr>
              <p:cNvSpPr>
                <a:spLocks noChangeAspect="1"/>
              </p:cNvSpPr>
              <p:nvPr/>
            </p:nvSpPr>
            <p:spPr>
              <a:xfrm flipH="1">
                <a:off x="5797190" y="3955179"/>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id="{48AEE1BE-60C1-B640-A106-99458591FA9F}"/>
                  </a:ext>
                </a:extLst>
              </p:cNvPr>
              <p:cNvSpPr>
                <a:spLocks noChangeAspect="1"/>
              </p:cNvSpPr>
              <p:nvPr/>
            </p:nvSpPr>
            <p:spPr>
              <a:xfrm flipH="1">
                <a:off x="5986647" y="3955180"/>
                <a:ext cx="155968"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id="{2E9FA4A9-77D2-C442-872E-71AF98927D57}"/>
                  </a:ext>
                </a:extLst>
              </p:cNvPr>
              <p:cNvSpPr>
                <a:spLocks noChangeAspect="1"/>
              </p:cNvSpPr>
              <p:nvPr/>
            </p:nvSpPr>
            <p:spPr>
              <a:xfrm flipH="1">
                <a:off x="5599207" y="4330473"/>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id="{1DE90C91-1742-BF45-881F-EDDDBC7B4E79}"/>
                  </a:ext>
                </a:extLst>
              </p:cNvPr>
              <p:cNvSpPr>
                <a:spLocks noChangeAspect="1"/>
              </p:cNvSpPr>
              <p:nvPr/>
            </p:nvSpPr>
            <p:spPr>
              <a:xfrm flipH="1">
                <a:off x="6387058" y="4330563"/>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9" name="Group 148">
              <a:extLst>
                <a:ext uri="{FF2B5EF4-FFF2-40B4-BE49-F238E27FC236}">
                  <a16:creationId xmlns:a16="http://schemas.microsoft.com/office/drawing/2014/main" id="{4DDA47D4-3DDE-5347-8B20-C4EB87418724}"/>
                </a:ext>
              </a:extLst>
            </p:cNvPr>
            <p:cNvGrpSpPr/>
            <p:nvPr/>
          </p:nvGrpSpPr>
          <p:grpSpPr>
            <a:xfrm>
              <a:off x="5751819" y="3598989"/>
              <a:ext cx="496426" cy="340402"/>
              <a:chOff x="2270218" y="3922625"/>
              <a:chExt cx="743127" cy="509565"/>
            </a:xfrm>
          </p:grpSpPr>
          <p:sp>
            <p:nvSpPr>
              <p:cNvPr id="150" name="Oval 149">
                <a:extLst>
                  <a:ext uri="{FF2B5EF4-FFF2-40B4-BE49-F238E27FC236}">
                    <a16:creationId xmlns:a16="http://schemas.microsoft.com/office/drawing/2014/main" id="{B7F4D077-D3F4-D946-9EB9-5FF9F583BBE1}"/>
                  </a:ext>
                </a:extLst>
              </p:cNvPr>
              <p:cNvSpPr>
                <a:spLocks noChangeAspect="1"/>
              </p:cNvSpPr>
              <p:nvPr/>
            </p:nvSpPr>
            <p:spPr>
              <a:xfrm flipH="1">
                <a:off x="2270218" y="4284950"/>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51" name="Oval 150">
                <a:extLst>
                  <a:ext uri="{FF2B5EF4-FFF2-40B4-BE49-F238E27FC236}">
                    <a16:creationId xmlns:a16="http://schemas.microsoft.com/office/drawing/2014/main" id="{80B77FF2-AD4A-8C45-BD9C-ADC3EC3A784B}"/>
                  </a:ext>
                </a:extLst>
              </p:cNvPr>
              <p:cNvSpPr>
                <a:spLocks noChangeAspect="1"/>
              </p:cNvSpPr>
              <p:nvPr/>
            </p:nvSpPr>
            <p:spPr>
              <a:xfrm flipH="1">
                <a:off x="2270218" y="4102079"/>
                <a:ext cx="155968" cy="147242"/>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52" name="Oval 151">
                <a:extLst>
                  <a:ext uri="{FF2B5EF4-FFF2-40B4-BE49-F238E27FC236}">
                    <a16:creationId xmlns:a16="http://schemas.microsoft.com/office/drawing/2014/main" id="{6B98C673-F65C-784B-9B78-D5A0B00D363F}"/>
                  </a:ext>
                </a:extLst>
              </p:cNvPr>
              <p:cNvSpPr>
                <a:spLocks noChangeAspect="1"/>
              </p:cNvSpPr>
              <p:nvPr/>
            </p:nvSpPr>
            <p:spPr>
              <a:xfrm flipH="1">
                <a:off x="2464277" y="4280785"/>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53" name="Oval 152">
                <a:extLst>
                  <a:ext uri="{FF2B5EF4-FFF2-40B4-BE49-F238E27FC236}">
                    <a16:creationId xmlns:a16="http://schemas.microsoft.com/office/drawing/2014/main" id="{DCC31EFC-DEB3-6643-AC51-4D498F6F5C57}"/>
                  </a:ext>
                </a:extLst>
              </p:cNvPr>
              <p:cNvSpPr>
                <a:spLocks noChangeAspect="1"/>
              </p:cNvSpPr>
              <p:nvPr/>
            </p:nvSpPr>
            <p:spPr>
              <a:xfrm flipH="1">
                <a:off x="2465937" y="4101448"/>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54" name="Oval 153">
                <a:extLst>
                  <a:ext uri="{FF2B5EF4-FFF2-40B4-BE49-F238E27FC236}">
                    <a16:creationId xmlns:a16="http://schemas.microsoft.com/office/drawing/2014/main" id="{C06DD800-12EE-AA42-AF11-F15584F682AB}"/>
                  </a:ext>
                </a:extLst>
              </p:cNvPr>
              <p:cNvSpPr>
                <a:spLocks noChangeAspect="1"/>
              </p:cNvSpPr>
              <p:nvPr/>
            </p:nvSpPr>
            <p:spPr>
              <a:xfrm flipH="1">
                <a:off x="2658336" y="4280683"/>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55" name="Oval 154">
                <a:extLst>
                  <a:ext uri="{FF2B5EF4-FFF2-40B4-BE49-F238E27FC236}">
                    <a16:creationId xmlns:a16="http://schemas.microsoft.com/office/drawing/2014/main" id="{97637159-97DA-A84E-894F-3C8897A8A5C7}"/>
                  </a:ext>
                </a:extLst>
              </p:cNvPr>
              <p:cNvSpPr>
                <a:spLocks noChangeAspect="1"/>
              </p:cNvSpPr>
              <p:nvPr/>
            </p:nvSpPr>
            <p:spPr>
              <a:xfrm flipH="1">
                <a:off x="2857377" y="4101085"/>
                <a:ext cx="155968" cy="147242"/>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56" name="Oval 155">
                <a:extLst>
                  <a:ext uri="{FF2B5EF4-FFF2-40B4-BE49-F238E27FC236}">
                    <a16:creationId xmlns:a16="http://schemas.microsoft.com/office/drawing/2014/main" id="{989206D2-7F4C-5E4A-97E7-6EE5D9FF7F66}"/>
                  </a:ext>
                </a:extLst>
              </p:cNvPr>
              <p:cNvSpPr>
                <a:spLocks noChangeAspect="1"/>
              </p:cNvSpPr>
              <p:nvPr/>
            </p:nvSpPr>
            <p:spPr>
              <a:xfrm flipH="1">
                <a:off x="2469427" y="3922625"/>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57" name="Oval 156">
                <a:extLst>
                  <a:ext uri="{FF2B5EF4-FFF2-40B4-BE49-F238E27FC236}">
                    <a16:creationId xmlns:a16="http://schemas.microsoft.com/office/drawing/2014/main" id="{44EB035E-52D2-0F49-984D-C63290F673B8}"/>
                  </a:ext>
                </a:extLst>
              </p:cNvPr>
              <p:cNvSpPr>
                <a:spLocks noChangeAspect="1"/>
              </p:cNvSpPr>
              <p:nvPr/>
            </p:nvSpPr>
            <p:spPr>
              <a:xfrm flipH="1">
                <a:off x="2661657" y="4102096"/>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sp>
            <p:nvSpPr>
              <p:cNvPr id="158" name="Oval 157">
                <a:extLst>
                  <a:ext uri="{FF2B5EF4-FFF2-40B4-BE49-F238E27FC236}">
                    <a16:creationId xmlns:a16="http://schemas.microsoft.com/office/drawing/2014/main" id="{79117031-87B1-D442-9B96-7F80F635D0DA}"/>
                  </a:ext>
                </a:extLst>
              </p:cNvPr>
              <p:cNvSpPr>
                <a:spLocks noChangeAspect="1"/>
              </p:cNvSpPr>
              <p:nvPr/>
            </p:nvSpPr>
            <p:spPr>
              <a:xfrm flipH="1">
                <a:off x="2852397" y="4281750"/>
                <a:ext cx="155968" cy="147240"/>
              </a:xfrm>
              <a:prstGeom prst="ellipse">
                <a:avLst/>
              </a:prstGeom>
              <a:solidFill>
                <a:srgbClr val="EB8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86A6"/>
                  </a:solidFill>
                </a:endParaRPr>
              </a:p>
            </p:txBody>
          </p:sp>
        </p:grpSp>
        <p:grpSp>
          <p:nvGrpSpPr>
            <p:cNvPr id="159" name="Group 158">
              <a:extLst>
                <a:ext uri="{FF2B5EF4-FFF2-40B4-BE49-F238E27FC236}">
                  <a16:creationId xmlns:a16="http://schemas.microsoft.com/office/drawing/2014/main" id="{A2F33D91-EE3C-AA49-95DF-AB793560B039}"/>
                </a:ext>
              </a:extLst>
            </p:cNvPr>
            <p:cNvGrpSpPr/>
            <p:nvPr/>
          </p:nvGrpSpPr>
          <p:grpSpPr>
            <a:xfrm>
              <a:off x="5615519" y="4064591"/>
              <a:ext cx="764048" cy="353674"/>
              <a:chOff x="5399282" y="3967341"/>
              <a:chExt cx="1143744" cy="529434"/>
            </a:xfrm>
          </p:grpSpPr>
          <p:sp>
            <p:nvSpPr>
              <p:cNvPr id="160" name="Oval 159">
                <a:extLst>
                  <a:ext uri="{FF2B5EF4-FFF2-40B4-BE49-F238E27FC236}">
                    <a16:creationId xmlns:a16="http://schemas.microsoft.com/office/drawing/2014/main" id="{DDDFFFD8-A19A-044D-930C-84AF86EC4EE4}"/>
                  </a:ext>
                </a:extLst>
              </p:cNvPr>
              <p:cNvSpPr>
                <a:spLocks noChangeAspect="1"/>
              </p:cNvSpPr>
              <p:nvPr/>
            </p:nvSpPr>
            <p:spPr>
              <a:xfrm flipH="1">
                <a:off x="5797190" y="4349034"/>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a:extLst>
                  <a:ext uri="{FF2B5EF4-FFF2-40B4-BE49-F238E27FC236}">
                    <a16:creationId xmlns:a16="http://schemas.microsoft.com/office/drawing/2014/main" id="{39602D47-9ED7-9F4A-8CFB-78FAF10377D4}"/>
                  </a:ext>
                </a:extLst>
              </p:cNvPr>
              <p:cNvSpPr>
                <a:spLocks noChangeAspect="1"/>
              </p:cNvSpPr>
              <p:nvPr/>
            </p:nvSpPr>
            <p:spPr>
              <a:xfrm flipH="1">
                <a:off x="5797190" y="4152462"/>
                <a:ext cx="155968"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a16="http://schemas.microsoft.com/office/drawing/2014/main" id="{8598DD55-958D-5342-A847-0B4E21718C74}"/>
                  </a:ext>
                </a:extLst>
              </p:cNvPr>
              <p:cNvSpPr>
                <a:spLocks noChangeAspect="1"/>
              </p:cNvSpPr>
              <p:nvPr/>
            </p:nvSpPr>
            <p:spPr>
              <a:xfrm flipH="1">
                <a:off x="5986860" y="4346096"/>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id="{9F27F84C-00FF-134A-9FBE-B85F4F8D41DA}"/>
                  </a:ext>
                </a:extLst>
              </p:cNvPr>
              <p:cNvSpPr>
                <a:spLocks noChangeAspect="1"/>
              </p:cNvSpPr>
              <p:nvPr/>
            </p:nvSpPr>
            <p:spPr>
              <a:xfrm flipH="1">
                <a:off x="5991948" y="4157222"/>
                <a:ext cx="155968"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Oval 163">
                <a:extLst>
                  <a:ext uri="{FF2B5EF4-FFF2-40B4-BE49-F238E27FC236}">
                    <a16:creationId xmlns:a16="http://schemas.microsoft.com/office/drawing/2014/main" id="{1C559A69-64AC-6F4E-BEA7-E1901F669D49}"/>
                  </a:ext>
                </a:extLst>
              </p:cNvPr>
              <p:cNvSpPr>
                <a:spLocks noChangeAspect="1"/>
              </p:cNvSpPr>
              <p:nvPr/>
            </p:nvSpPr>
            <p:spPr>
              <a:xfrm flipH="1">
                <a:off x="6182272" y="4347445"/>
                <a:ext cx="155968"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Oval 164">
                <a:extLst>
                  <a:ext uri="{FF2B5EF4-FFF2-40B4-BE49-F238E27FC236}">
                    <a16:creationId xmlns:a16="http://schemas.microsoft.com/office/drawing/2014/main" id="{7049FDCE-D466-774B-9E1C-B9D859993014}"/>
                  </a:ext>
                </a:extLst>
              </p:cNvPr>
              <p:cNvSpPr>
                <a:spLocks noChangeAspect="1"/>
              </p:cNvSpPr>
              <p:nvPr/>
            </p:nvSpPr>
            <p:spPr>
              <a:xfrm flipH="1">
                <a:off x="5992809" y="3967341"/>
                <a:ext cx="155968"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id="{7BA05407-83B0-7147-A1C4-AE9812CAAEAB}"/>
                  </a:ext>
                </a:extLst>
              </p:cNvPr>
              <p:cNvSpPr>
                <a:spLocks noChangeAspect="1"/>
              </p:cNvSpPr>
              <p:nvPr/>
            </p:nvSpPr>
            <p:spPr>
              <a:xfrm flipH="1">
                <a:off x="5399282" y="4349535"/>
                <a:ext cx="155968"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F72F0C4F-6A89-DC43-8192-4552D1599D4C}"/>
                  </a:ext>
                </a:extLst>
              </p:cNvPr>
              <p:cNvSpPr>
                <a:spLocks noChangeAspect="1"/>
              </p:cNvSpPr>
              <p:nvPr/>
            </p:nvSpPr>
            <p:spPr>
              <a:xfrm flipH="1">
                <a:off x="5599207" y="4349484"/>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id="{FDAA2D76-6BFA-3E4C-828A-0B815DA5126B}"/>
                  </a:ext>
                </a:extLst>
              </p:cNvPr>
              <p:cNvSpPr>
                <a:spLocks noChangeAspect="1"/>
              </p:cNvSpPr>
              <p:nvPr/>
            </p:nvSpPr>
            <p:spPr>
              <a:xfrm flipH="1">
                <a:off x="6387058" y="4347380"/>
                <a:ext cx="155968"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 name="Group 2">
            <a:extLst>
              <a:ext uri="{FF2B5EF4-FFF2-40B4-BE49-F238E27FC236}">
                <a16:creationId xmlns:a16="http://schemas.microsoft.com/office/drawing/2014/main" id="{22847165-EF39-AC4C-88D5-20F9FD158047}"/>
              </a:ext>
            </a:extLst>
          </p:cNvPr>
          <p:cNvGrpSpPr/>
          <p:nvPr/>
        </p:nvGrpSpPr>
        <p:grpSpPr>
          <a:xfrm>
            <a:off x="8136987" y="1480771"/>
            <a:ext cx="3045063" cy="2177240"/>
            <a:chOff x="8136987" y="1480771"/>
            <a:chExt cx="3045063" cy="2177240"/>
          </a:xfrm>
        </p:grpSpPr>
        <p:grpSp>
          <p:nvGrpSpPr>
            <p:cNvPr id="35" name="Group 34">
              <a:extLst>
                <a:ext uri="{FF2B5EF4-FFF2-40B4-BE49-F238E27FC236}">
                  <a16:creationId xmlns:a16="http://schemas.microsoft.com/office/drawing/2014/main" id="{496DA4D5-AFBC-8D4F-A4FD-28381268A109}"/>
                </a:ext>
              </a:extLst>
            </p:cNvPr>
            <p:cNvGrpSpPr/>
            <p:nvPr/>
          </p:nvGrpSpPr>
          <p:grpSpPr>
            <a:xfrm>
              <a:off x="8136987" y="1480771"/>
              <a:ext cx="3045063" cy="369332"/>
              <a:chOff x="8136987" y="1480771"/>
              <a:chExt cx="3045063" cy="369332"/>
            </a:xfrm>
          </p:grpSpPr>
          <p:sp>
            <p:nvSpPr>
              <p:cNvPr id="95" name="TextBox 94">
                <a:extLst>
                  <a:ext uri="{FF2B5EF4-FFF2-40B4-BE49-F238E27FC236}">
                    <a16:creationId xmlns:a16="http://schemas.microsoft.com/office/drawing/2014/main" id="{627F2211-EDD5-FD49-BEA1-CA310232E187}"/>
                  </a:ext>
                </a:extLst>
              </p:cNvPr>
              <p:cNvSpPr txBox="1"/>
              <p:nvPr/>
            </p:nvSpPr>
            <p:spPr>
              <a:xfrm>
                <a:off x="8136987" y="1480771"/>
                <a:ext cx="3045063" cy="369332"/>
              </a:xfrm>
              <a:prstGeom prst="rect">
                <a:avLst/>
              </a:prstGeom>
              <a:noFill/>
            </p:spPr>
            <p:txBody>
              <a:bodyPr wrap="square" rtlCol="0">
                <a:spAutoFit/>
              </a:bodyPr>
              <a:lstStyle/>
              <a:p>
                <a:r>
                  <a:rPr lang="en-US" b="1" dirty="0"/>
                  <a:t>Study 		 p-values</a:t>
                </a:r>
              </a:p>
            </p:txBody>
          </p:sp>
          <p:cxnSp>
            <p:nvCxnSpPr>
              <p:cNvPr id="32" name="Straight Connector 31">
                <a:extLst>
                  <a:ext uri="{FF2B5EF4-FFF2-40B4-BE49-F238E27FC236}">
                    <a16:creationId xmlns:a16="http://schemas.microsoft.com/office/drawing/2014/main" id="{A2F55513-2D30-9245-82DD-36064A8C21D6}"/>
                  </a:ext>
                </a:extLst>
              </p:cNvPr>
              <p:cNvCxnSpPr>
                <a:cxnSpLocks/>
              </p:cNvCxnSpPr>
              <p:nvPr/>
            </p:nvCxnSpPr>
            <p:spPr>
              <a:xfrm>
                <a:off x="8184630" y="1850103"/>
                <a:ext cx="2743199" cy="0"/>
              </a:xfrm>
              <a:prstGeom prst="line">
                <a:avLst/>
              </a:prstGeom>
            </p:spPr>
            <p:style>
              <a:lnRef idx="1">
                <a:schemeClr val="dk1"/>
              </a:lnRef>
              <a:fillRef idx="0">
                <a:schemeClr val="dk1"/>
              </a:fillRef>
              <a:effectRef idx="0">
                <a:schemeClr val="dk1"/>
              </a:effectRef>
              <a:fontRef idx="minor">
                <a:schemeClr val="tx1"/>
              </a:fontRef>
            </p:style>
          </p:cxnSp>
        </p:grpSp>
        <p:sp>
          <p:nvSpPr>
            <p:cNvPr id="96" name="TextBox 95">
              <a:extLst>
                <a:ext uri="{FF2B5EF4-FFF2-40B4-BE49-F238E27FC236}">
                  <a16:creationId xmlns:a16="http://schemas.microsoft.com/office/drawing/2014/main" id="{F1F46EC9-5364-784E-B7E7-6533FD3DDB8B}"/>
                </a:ext>
              </a:extLst>
            </p:cNvPr>
            <p:cNvSpPr txBox="1"/>
            <p:nvPr/>
          </p:nvSpPr>
          <p:spPr>
            <a:xfrm>
              <a:off x="8314760" y="1948818"/>
              <a:ext cx="2613069" cy="369332"/>
            </a:xfrm>
            <a:prstGeom prst="rect">
              <a:avLst/>
            </a:prstGeom>
            <a:noFill/>
          </p:spPr>
          <p:txBody>
            <a:bodyPr wrap="square" rtlCol="0">
              <a:spAutoFit/>
            </a:bodyPr>
            <a:lstStyle/>
            <a:p>
              <a:r>
                <a:rPr lang="en-US" dirty="0"/>
                <a:t>1		0.67</a:t>
              </a:r>
            </a:p>
          </p:txBody>
        </p:sp>
        <p:sp>
          <p:nvSpPr>
            <p:cNvPr id="170" name="TextBox 169">
              <a:extLst>
                <a:ext uri="{FF2B5EF4-FFF2-40B4-BE49-F238E27FC236}">
                  <a16:creationId xmlns:a16="http://schemas.microsoft.com/office/drawing/2014/main" id="{BBC35605-AA5E-7845-BA2D-6277FB114AFD}"/>
                </a:ext>
              </a:extLst>
            </p:cNvPr>
            <p:cNvSpPr txBox="1"/>
            <p:nvPr/>
          </p:nvSpPr>
          <p:spPr>
            <a:xfrm>
              <a:off x="8311540" y="2242673"/>
              <a:ext cx="2613069" cy="369332"/>
            </a:xfrm>
            <a:prstGeom prst="rect">
              <a:avLst/>
            </a:prstGeom>
            <a:noFill/>
          </p:spPr>
          <p:txBody>
            <a:bodyPr wrap="square" rtlCol="0">
              <a:spAutoFit/>
            </a:bodyPr>
            <a:lstStyle/>
            <a:p>
              <a:r>
                <a:rPr lang="en-US" dirty="0"/>
                <a:t>2		0.04</a:t>
              </a:r>
            </a:p>
          </p:txBody>
        </p:sp>
        <p:sp>
          <p:nvSpPr>
            <p:cNvPr id="171" name="TextBox 170">
              <a:extLst>
                <a:ext uri="{FF2B5EF4-FFF2-40B4-BE49-F238E27FC236}">
                  <a16:creationId xmlns:a16="http://schemas.microsoft.com/office/drawing/2014/main" id="{74DC9769-57ED-A340-8DE3-74412CFE56E9}"/>
                </a:ext>
              </a:extLst>
            </p:cNvPr>
            <p:cNvSpPr txBox="1"/>
            <p:nvPr/>
          </p:nvSpPr>
          <p:spPr>
            <a:xfrm>
              <a:off x="8307740" y="2548979"/>
              <a:ext cx="2613069" cy="369332"/>
            </a:xfrm>
            <a:prstGeom prst="rect">
              <a:avLst/>
            </a:prstGeom>
            <a:noFill/>
          </p:spPr>
          <p:txBody>
            <a:bodyPr wrap="square" rtlCol="0">
              <a:spAutoFit/>
            </a:bodyPr>
            <a:lstStyle/>
            <a:p>
              <a:r>
                <a:rPr lang="en-US" dirty="0"/>
                <a:t>3		0.24</a:t>
              </a:r>
            </a:p>
          </p:txBody>
        </p:sp>
        <p:sp>
          <p:nvSpPr>
            <p:cNvPr id="172" name="TextBox 171">
              <a:extLst>
                <a:ext uri="{FF2B5EF4-FFF2-40B4-BE49-F238E27FC236}">
                  <a16:creationId xmlns:a16="http://schemas.microsoft.com/office/drawing/2014/main" id="{7591A701-F987-3343-99E0-8E816859E092}"/>
                </a:ext>
              </a:extLst>
            </p:cNvPr>
            <p:cNvSpPr txBox="1"/>
            <p:nvPr/>
          </p:nvSpPr>
          <p:spPr>
            <a:xfrm>
              <a:off x="8334959" y="2859266"/>
              <a:ext cx="2613069" cy="798745"/>
            </a:xfrm>
            <a:prstGeom prst="rect">
              <a:avLst/>
            </a:prstGeom>
            <a:noFill/>
          </p:spPr>
          <p:txBody>
            <a:bodyPr wrap="square" rtlCol="0" anchor="t">
              <a:spAutoFit/>
            </a:bodyPr>
            <a:lstStyle/>
            <a:p>
              <a:pPr>
                <a:lnSpc>
                  <a:spcPts val="1280"/>
                </a:lnSpc>
              </a:pPr>
              <a:r>
                <a:rPr lang="en-US" sz="2400" b="1" dirty="0"/>
                <a:t>.		   .</a:t>
              </a:r>
            </a:p>
            <a:p>
              <a:pPr>
                <a:lnSpc>
                  <a:spcPts val="1280"/>
                </a:lnSpc>
              </a:pPr>
              <a:r>
                <a:rPr lang="en-US" sz="2400" b="1" dirty="0"/>
                <a:t>.		   .</a:t>
              </a:r>
            </a:p>
            <a:p>
              <a:pPr>
                <a:lnSpc>
                  <a:spcPts val="1280"/>
                </a:lnSpc>
              </a:pPr>
              <a:r>
                <a:rPr lang="en-US" sz="2400" b="1" dirty="0"/>
                <a:t>.		   .              	</a:t>
              </a:r>
            </a:p>
          </p:txBody>
        </p:sp>
      </p:grpSp>
      <p:sp>
        <p:nvSpPr>
          <p:cNvPr id="103" name="TextBox 102">
            <a:extLst>
              <a:ext uri="{FF2B5EF4-FFF2-40B4-BE49-F238E27FC236}">
                <a16:creationId xmlns:a16="http://schemas.microsoft.com/office/drawing/2014/main" id="{AF34ADB6-967E-4640-A325-5BDB12CE5451}"/>
              </a:ext>
            </a:extLst>
          </p:cNvPr>
          <p:cNvSpPr txBox="1"/>
          <p:nvPr/>
        </p:nvSpPr>
        <p:spPr>
          <a:xfrm>
            <a:off x="1174841" y="4093873"/>
            <a:ext cx="725498" cy="369332"/>
          </a:xfrm>
          <a:prstGeom prst="rect">
            <a:avLst/>
          </a:prstGeom>
          <a:noFill/>
        </p:spPr>
        <p:txBody>
          <a:bodyPr wrap="square" rtlCol="0">
            <a:spAutoFit/>
          </a:bodyPr>
          <a:lstStyle/>
          <a:p>
            <a:r>
              <a:rPr lang="en-US" dirty="0"/>
              <a:t>N=10</a:t>
            </a:r>
          </a:p>
        </p:txBody>
      </p:sp>
      <p:grpSp>
        <p:nvGrpSpPr>
          <p:cNvPr id="104" name="Group 103">
            <a:extLst>
              <a:ext uri="{FF2B5EF4-FFF2-40B4-BE49-F238E27FC236}">
                <a16:creationId xmlns:a16="http://schemas.microsoft.com/office/drawing/2014/main" id="{940F8B44-5FDC-5B4B-B6F7-2808D64C77E2}"/>
              </a:ext>
            </a:extLst>
          </p:cNvPr>
          <p:cNvGrpSpPr/>
          <p:nvPr/>
        </p:nvGrpSpPr>
        <p:grpSpPr>
          <a:xfrm>
            <a:off x="2014220" y="4188256"/>
            <a:ext cx="757698" cy="228597"/>
            <a:chOff x="5408788" y="4155890"/>
            <a:chExt cx="1134238" cy="342199"/>
          </a:xfrm>
        </p:grpSpPr>
        <p:sp>
          <p:nvSpPr>
            <p:cNvPr id="105" name="Oval 104">
              <a:extLst>
                <a:ext uri="{FF2B5EF4-FFF2-40B4-BE49-F238E27FC236}">
                  <a16:creationId xmlns:a16="http://schemas.microsoft.com/office/drawing/2014/main" id="{619DF958-3CD3-5D4D-A6F7-6971AE18F110}"/>
                </a:ext>
              </a:extLst>
            </p:cNvPr>
            <p:cNvSpPr>
              <a:spLocks noChangeAspect="1"/>
            </p:cNvSpPr>
            <p:nvPr/>
          </p:nvSpPr>
          <p:spPr>
            <a:xfrm flipH="1">
              <a:off x="5797190" y="4349034"/>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id="{21B0CAC7-E792-334D-A430-DDA0F2B1D0F1}"/>
                </a:ext>
              </a:extLst>
            </p:cNvPr>
            <p:cNvSpPr>
              <a:spLocks noChangeAspect="1"/>
            </p:cNvSpPr>
            <p:nvPr/>
          </p:nvSpPr>
          <p:spPr>
            <a:xfrm flipH="1">
              <a:off x="5797190" y="4162639"/>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CB598781-0920-164C-9DEE-32E8E175472E}"/>
                </a:ext>
              </a:extLst>
            </p:cNvPr>
            <p:cNvSpPr>
              <a:spLocks noChangeAspect="1"/>
            </p:cNvSpPr>
            <p:nvPr/>
          </p:nvSpPr>
          <p:spPr>
            <a:xfrm flipH="1">
              <a:off x="5986860" y="4350849"/>
              <a:ext cx="155967"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75464A4A-BABB-C942-8BF1-8F0C3C69DF7F}"/>
                </a:ext>
              </a:extLst>
            </p:cNvPr>
            <p:cNvSpPr>
              <a:spLocks noChangeAspect="1"/>
            </p:cNvSpPr>
            <p:nvPr/>
          </p:nvSpPr>
          <p:spPr>
            <a:xfrm flipH="1">
              <a:off x="5986860" y="4157222"/>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81ED6460-5FA8-5B4D-B0BD-B4EB1CDE04FF}"/>
                </a:ext>
              </a:extLst>
            </p:cNvPr>
            <p:cNvSpPr>
              <a:spLocks noChangeAspect="1"/>
            </p:cNvSpPr>
            <p:nvPr/>
          </p:nvSpPr>
          <p:spPr>
            <a:xfrm flipH="1">
              <a:off x="6187361" y="4347109"/>
              <a:ext cx="155967"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a:extLst>
                <a:ext uri="{FF2B5EF4-FFF2-40B4-BE49-F238E27FC236}">
                  <a16:creationId xmlns:a16="http://schemas.microsoft.com/office/drawing/2014/main" id="{FC4AD7D8-58AB-FC45-9164-DBA23E319385}"/>
                </a:ext>
              </a:extLst>
            </p:cNvPr>
            <p:cNvSpPr>
              <a:spLocks noChangeAspect="1"/>
            </p:cNvSpPr>
            <p:nvPr/>
          </p:nvSpPr>
          <p:spPr>
            <a:xfrm flipH="1">
              <a:off x="6176530" y="4155890"/>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a16="http://schemas.microsoft.com/office/drawing/2014/main" id="{FDF93C06-7786-3D42-837F-8C42D3563D3F}"/>
                </a:ext>
              </a:extLst>
            </p:cNvPr>
            <p:cNvSpPr>
              <a:spLocks noChangeAspect="1"/>
            </p:cNvSpPr>
            <p:nvPr/>
          </p:nvSpPr>
          <p:spPr>
            <a:xfrm flipH="1">
              <a:off x="5408788" y="4349535"/>
              <a:ext cx="155968"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a16="http://schemas.microsoft.com/office/drawing/2014/main" id="{0FBE1AB6-A59D-1C4F-AC08-CAEEBF80C0D1}"/>
                </a:ext>
              </a:extLst>
            </p:cNvPr>
            <p:cNvSpPr>
              <a:spLocks noChangeAspect="1"/>
            </p:cNvSpPr>
            <p:nvPr/>
          </p:nvSpPr>
          <p:spPr>
            <a:xfrm flipH="1">
              <a:off x="5599207" y="4349484"/>
              <a:ext cx="155968" cy="14724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C8FB7056-AF3E-084B-AC65-FE145D88A1D4}"/>
                </a:ext>
              </a:extLst>
            </p:cNvPr>
            <p:cNvSpPr>
              <a:spLocks noChangeAspect="1"/>
            </p:cNvSpPr>
            <p:nvPr/>
          </p:nvSpPr>
          <p:spPr>
            <a:xfrm flipH="1">
              <a:off x="6387059" y="4347045"/>
              <a:ext cx="155967" cy="1472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5" name="Group 114">
            <a:extLst>
              <a:ext uri="{FF2B5EF4-FFF2-40B4-BE49-F238E27FC236}">
                <a16:creationId xmlns:a16="http://schemas.microsoft.com/office/drawing/2014/main" id="{43CA638E-97DC-6D4A-91CF-FA03B1ACBDB5}"/>
              </a:ext>
            </a:extLst>
          </p:cNvPr>
          <p:cNvGrpSpPr/>
          <p:nvPr/>
        </p:nvGrpSpPr>
        <p:grpSpPr>
          <a:xfrm>
            <a:off x="4966423" y="5157659"/>
            <a:ext cx="2786124" cy="1128518"/>
            <a:chOff x="1797414" y="5388393"/>
            <a:chExt cx="5597709" cy="1128518"/>
          </a:xfrm>
        </p:grpSpPr>
        <p:cxnSp>
          <p:nvCxnSpPr>
            <p:cNvPr id="116" name="Straight Arrow Connector 115">
              <a:extLst>
                <a:ext uri="{FF2B5EF4-FFF2-40B4-BE49-F238E27FC236}">
                  <a16:creationId xmlns:a16="http://schemas.microsoft.com/office/drawing/2014/main" id="{F2653234-3425-F041-A3BB-120B05137423}"/>
                </a:ext>
              </a:extLst>
            </p:cNvPr>
            <p:cNvCxnSpPr>
              <a:cxnSpLocks/>
            </p:cNvCxnSpPr>
            <p:nvPr/>
          </p:nvCxnSpPr>
          <p:spPr>
            <a:xfrm>
              <a:off x="4836642" y="6229924"/>
              <a:ext cx="384726"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17" name="Group 116">
              <a:extLst>
                <a:ext uri="{FF2B5EF4-FFF2-40B4-BE49-F238E27FC236}">
                  <a16:creationId xmlns:a16="http://schemas.microsoft.com/office/drawing/2014/main" id="{BFF173F6-4072-F747-BF3E-61AC5A7FD581}"/>
                </a:ext>
              </a:extLst>
            </p:cNvPr>
            <p:cNvGrpSpPr/>
            <p:nvPr/>
          </p:nvGrpSpPr>
          <p:grpSpPr>
            <a:xfrm>
              <a:off x="1797414" y="5388393"/>
              <a:ext cx="5597709" cy="1128518"/>
              <a:chOff x="1797414" y="5388393"/>
              <a:chExt cx="5597709" cy="1128518"/>
            </a:xfrm>
          </p:grpSpPr>
          <p:grpSp>
            <p:nvGrpSpPr>
              <p:cNvPr id="118" name="Group 117">
                <a:extLst>
                  <a:ext uri="{FF2B5EF4-FFF2-40B4-BE49-F238E27FC236}">
                    <a16:creationId xmlns:a16="http://schemas.microsoft.com/office/drawing/2014/main" id="{5140FFDF-E677-414D-8CB9-00D68DF3B877}"/>
                  </a:ext>
                </a:extLst>
              </p:cNvPr>
              <p:cNvGrpSpPr/>
              <p:nvPr/>
            </p:nvGrpSpPr>
            <p:grpSpPr>
              <a:xfrm>
                <a:off x="1797414" y="5388393"/>
                <a:ext cx="4229335" cy="997324"/>
                <a:chOff x="1797414" y="5388393"/>
                <a:chExt cx="4229335" cy="997324"/>
              </a:xfrm>
            </p:grpSpPr>
            <p:grpSp>
              <p:nvGrpSpPr>
                <p:cNvPr id="120" name="Group 119">
                  <a:extLst>
                    <a:ext uri="{FF2B5EF4-FFF2-40B4-BE49-F238E27FC236}">
                      <a16:creationId xmlns:a16="http://schemas.microsoft.com/office/drawing/2014/main" id="{66BE869A-332F-2049-84D5-54794461CC87}"/>
                    </a:ext>
                  </a:extLst>
                </p:cNvPr>
                <p:cNvGrpSpPr/>
                <p:nvPr/>
              </p:nvGrpSpPr>
              <p:grpSpPr>
                <a:xfrm>
                  <a:off x="2029234" y="5388393"/>
                  <a:ext cx="3997515" cy="632860"/>
                  <a:chOff x="2029234" y="5388393"/>
                  <a:chExt cx="3997515" cy="632860"/>
                </a:xfrm>
              </p:grpSpPr>
              <p:sp>
                <p:nvSpPr>
                  <p:cNvPr id="122" name="Right Bracket 121">
                    <a:extLst>
                      <a:ext uri="{FF2B5EF4-FFF2-40B4-BE49-F238E27FC236}">
                        <a16:creationId xmlns:a16="http://schemas.microsoft.com/office/drawing/2014/main" id="{2CF54848-43E8-5743-96AC-A4FCE1267273}"/>
                      </a:ext>
                    </a:extLst>
                  </p:cNvPr>
                  <p:cNvSpPr/>
                  <p:nvPr/>
                </p:nvSpPr>
                <p:spPr>
                  <a:xfrm rot="5400000">
                    <a:off x="3934026" y="3483601"/>
                    <a:ext cx="187932" cy="3997515"/>
                  </a:xfrm>
                  <a:prstGeom prst="rightBracket">
                    <a:avLst>
                      <a:gd name="adj" fmla="val 0"/>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23" name="Straight Arrow Connector 122">
                    <a:extLst>
                      <a:ext uri="{FF2B5EF4-FFF2-40B4-BE49-F238E27FC236}">
                        <a16:creationId xmlns:a16="http://schemas.microsoft.com/office/drawing/2014/main" id="{4AC42651-0D36-8243-AC51-ECC69D56EC8E}"/>
                      </a:ext>
                    </a:extLst>
                  </p:cNvPr>
                  <p:cNvCxnSpPr>
                    <a:cxnSpLocks/>
                  </p:cNvCxnSpPr>
                  <p:nvPr/>
                </p:nvCxnSpPr>
                <p:spPr>
                  <a:xfrm>
                    <a:off x="3164737" y="5576256"/>
                    <a:ext cx="0" cy="44499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21" name="TextBox 120">
                  <a:extLst>
                    <a:ext uri="{FF2B5EF4-FFF2-40B4-BE49-F238E27FC236}">
                      <a16:creationId xmlns:a16="http://schemas.microsoft.com/office/drawing/2014/main" id="{0E6088AC-B21D-3C48-8D38-3EEBC05459EA}"/>
                    </a:ext>
                  </a:extLst>
                </p:cNvPr>
                <p:cNvSpPr txBox="1"/>
                <p:nvPr/>
              </p:nvSpPr>
              <p:spPr>
                <a:xfrm>
                  <a:off x="1797414" y="6016385"/>
                  <a:ext cx="3174375" cy="369332"/>
                </a:xfrm>
                <a:prstGeom prst="rect">
                  <a:avLst/>
                </a:prstGeom>
                <a:noFill/>
              </p:spPr>
              <p:txBody>
                <a:bodyPr wrap="square" rtlCol="0">
                  <a:spAutoFit/>
                </a:bodyPr>
                <a:lstStyle/>
                <a:p>
                  <a:r>
                    <a:rPr lang="en-US" dirty="0"/>
                    <a:t>statistical test</a:t>
                  </a:r>
                </a:p>
              </p:txBody>
            </p:sp>
          </p:grpSp>
          <p:sp>
            <p:nvSpPr>
              <p:cNvPr id="119" name="TextBox 118">
                <a:extLst>
                  <a:ext uri="{FF2B5EF4-FFF2-40B4-BE49-F238E27FC236}">
                    <a16:creationId xmlns:a16="http://schemas.microsoft.com/office/drawing/2014/main" id="{A6FA7604-F496-1144-B1DF-D58C30B290F5}"/>
                  </a:ext>
                </a:extLst>
              </p:cNvPr>
              <p:cNvSpPr txBox="1"/>
              <p:nvPr/>
            </p:nvSpPr>
            <p:spPr>
              <a:xfrm>
                <a:off x="5412083" y="5870580"/>
                <a:ext cx="1983040" cy="646331"/>
              </a:xfrm>
              <a:prstGeom prst="rect">
                <a:avLst/>
              </a:prstGeom>
              <a:noFill/>
            </p:spPr>
            <p:txBody>
              <a:bodyPr wrap="square" rtlCol="0">
                <a:spAutoFit/>
              </a:bodyPr>
              <a:lstStyle/>
              <a:p>
                <a:r>
                  <a:rPr lang="en-US" b="1" dirty="0"/>
                  <a:t>save</a:t>
                </a:r>
              </a:p>
              <a:p>
                <a:r>
                  <a:rPr lang="en-US" b="1" dirty="0"/>
                  <a:t>p-value</a:t>
                </a:r>
              </a:p>
            </p:txBody>
          </p:sp>
        </p:grpSp>
      </p:grpSp>
      <p:grpSp>
        <p:nvGrpSpPr>
          <p:cNvPr id="28" name="Group 27">
            <a:extLst>
              <a:ext uri="{FF2B5EF4-FFF2-40B4-BE49-F238E27FC236}">
                <a16:creationId xmlns:a16="http://schemas.microsoft.com/office/drawing/2014/main" id="{46208947-C31C-A94A-A2A7-483BAC3FF5CE}"/>
              </a:ext>
            </a:extLst>
          </p:cNvPr>
          <p:cNvGrpSpPr/>
          <p:nvPr/>
        </p:nvGrpSpPr>
        <p:grpSpPr>
          <a:xfrm>
            <a:off x="13154796" y="799641"/>
            <a:ext cx="2999232" cy="5697056"/>
            <a:chOff x="8100634" y="977120"/>
            <a:chExt cx="2999232" cy="5697056"/>
          </a:xfrm>
        </p:grpSpPr>
        <p:pic>
          <p:nvPicPr>
            <p:cNvPr id="23" name="Picture 22">
              <a:extLst>
                <a:ext uri="{FF2B5EF4-FFF2-40B4-BE49-F238E27FC236}">
                  <a16:creationId xmlns:a16="http://schemas.microsoft.com/office/drawing/2014/main" id="{0654F42E-4543-724C-BC1C-38DF8658A326}"/>
                </a:ext>
              </a:extLst>
            </p:cNvPr>
            <p:cNvPicPr>
              <a:picLocks noChangeAspect="1"/>
            </p:cNvPicPr>
            <p:nvPr/>
          </p:nvPicPr>
          <p:blipFill>
            <a:blip r:embed="rId7"/>
            <a:stretch>
              <a:fillRect/>
            </a:stretch>
          </p:blipFill>
          <p:spPr>
            <a:xfrm>
              <a:off x="8100634" y="977120"/>
              <a:ext cx="2999232" cy="2999232"/>
            </a:xfrm>
            <a:prstGeom prst="rect">
              <a:avLst/>
            </a:prstGeom>
          </p:spPr>
        </p:pic>
        <p:pic>
          <p:nvPicPr>
            <p:cNvPr id="26" name="Picture 25">
              <a:extLst>
                <a:ext uri="{FF2B5EF4-FFF2-40B4-BE49-F238E27FC236}">
                  <a16:creationId xmlns:a16="http://schemas.microsoft.com/office/drawing/2014/main" id="{854A0006-7208-594B-BABB-344FE8401D42}"/>
                </a:ext>
              </a:extLst>
            </p:cNvPr>
            <p:cNvPicPr>
              <a:picLocks noChangeAspect="1"/>
            </p:cNvPicPr>
            <p:nvPr/>
          </p:nvPicPr>
          <p:blipFill>
            <a:blip r:embed="rId8"/>
            <a:stretch>
              <a:fillRect/>
            </a:stretch>
          </p:blipFill>
          <p:spPr>
            <a:xfrm>
              <a:off x="8100634" y="3674944"/>
              <a:ext cx="2999232" cy="2999232"/>
            </a:xfrm>
            <a:prstGeom prst="rect">
              <a:avLst/>
            </a:prstGeom>
          </p:spPr>
        </p:pic>
      </p:grpSp>
      <p:sp>
        <p:nvSpPr>
          <p:cNvPr id="114" name="Title 1">
            <a:extLst>
              <a:ext uri="{FF2B5EF4-FFF2-40B4-BE49-F238E27FC236}">
                <a16:creationId xmlns:a16="http://schemas.microsoft.com/office/drawing/2014/main" id="{6595EC67-F249-884A-BB41-268DCF10B909}"/>
              </a:ext>
            </a:extLst>
          </p:cNvPr>
          <p:cNvSpPr>
            <a:spLocks noGrp="1"/>
          </p:cNvSpPr>
          <p:nvPr>
            <p:ph type="title"/>
          </p:nvPr>
        </p:nvSpPr>
        <p:spPr>
          <a:xfrm>
            <a:off x="838200" y="178862"/>
            <a:ext cx="10515600" cy="1325563"/>
          </a:xfrm>
        </p:spPr>
        <p:txBody>
          <a:bodyPr/>
          <a:lstStyle/>
          <a:p>
            <a:r>
              <a:rPr lang="en-US" dirty="0"/>
              <a:t>Why is pseudoreplication a problem? </a:t>
            </a:r>
          </a:p>
        </p:txBody>
      </p:sp>
      <p:pic>
        <p:nvPicPr>
          <p:cNvPr id="124" name="Picture 123">
            <a:extLst>
              <a:ext uri="{FF2B5EF4-FFF2-40B4-BE49-F238E27FC236}">
                <a16:creationId xmlns:a16="http://schemas.microsoft.com/office/drawing/2014/main" id="{61AACA8E-2B24-6743-A946-9BC7CDD4B35F}"/>
              </a:ext>
            </a:extLst>
          </p:cNvPr>
          <p:cNvPicPr>
            <a:picLocks noChangeAspect="1"/>
          </p:cNvPicPr>
          <p:nvPr/>
        </p:nvPicPr>
        <p:blipFill>
          <a:blip r:embed="rId9"/>
          <a:stretch>
            <a:fillRect/>
          </a:stretch>
        </p:blipFill>
        <p:spPr>
          <a:xfrm>
            <a:off x="8347935" y="1103771"/>
            <a:ext cx="2999232" cy="2999232"/>
          </a:xfrm>
          <a:prstGeom prst="rect">
            <a:avLst/>
          </a:prstGeom>
        </p:spPr>
      </p:pic>
    </p:spTree>
    <p:extLst>
      <p:ext uri="{BB962C8B-B14F-4D97-AF65-F5344CB8AC3E}">
        <p14:creationId xmlns:p14="http://schemas.microsoft.com/office/powerpoint/2010/main" val="1310150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2.70833E-6 -2.22222E-6 L -0.29414 0.00231 " pathEditMode="relative" rAng="0" ptsTypes="AA">
                                      <p:cBhvr>
                                        <p:cTn id="6" dur="2000" fill="hold"/>
                                        <p:tgtEl>
                                          <p:spTgt spid="115"/>
                                        </p:tgtEl>
                                        <p:attrNameLst>
                                          <p:attrName>ppt_x</p:attrName>
                                          <p:attrName>ppt_y</p:attrName>
                                        </p:attrNameLst>
                                      </p:cBhvr>
                                      <p:rCtr x="-14805" y="93"/>
                                    </p:animMotion>
                                  </p:childTnLst>
                                </p:cTn>
                              </p:par>
                              <p:par>
                                <p:cTn id="7" presetID="0" presetClass="path" presetSubtype="0" accel="50000" decel="50000" fill="hold" nodeType="withEffect">
                                  <p:stCondLst>
                                    <p:cond delay="0"/>
                                  </p:stCondLst>
                                  <p:childTnLst>
                                    <p:animMotion origin="layout" path="M -3.54167E-6 7.40741E-7 L -0.3086 -0.00023 " pathEditMode="relative" rAng="0" ptsTypes="AA">
                                      <p:cBhvr>
                                        <p:cTn id="8" dur="2000" fill="hold"/>
                                        <p:tgtEl>
                                          <p:spTgt spid="37"/>
                                        </p:tgtEl>
                                        <p:attrNameLst>
                                          <p:attrName>ppt_x</p:attrName>
                                          <p:attrName>ppt_y</p:attrName>
                                        </p:attrNameLst>
                                      </p:cBhvr>
                                      <p:rCtr x="-15378" y="0"/>
                                    </p:animMotion>
                                  </p:childTnLst>
                                </p:cTn>
                              </p:par>
                              <p:par>
                                <p:cTn id="9" presetID="0" presetClass="path" presetSubtype="0" accel="50000" decel="50000" fill="hold" nodeType="withEffect">
                                  <p:stCondLst>
                                    <p:cond delay="0"/>
                                  </p:stCondLst>
                                  <p:childTnLst>
                                    <p:animMotion origin="layout" path="M -0.00326 -0.0301 L -0.26094 0.01643 " pathEditMode="relative" rAng="0" ptsTypes="AA">
                                      <p:cBhvr>
                                        <p:cTn id="10" dur="2000" fill="hold"/>
                                        <p:tgtEl>
                                          <p:spTgt spid="3"/>
                                        </p:tgtEl>
                                        <p:attrNameLst>
                                          <p:attrName>ppt_x</p:attrName>
                                          <p:attrName>ppt_y</p:attrName>
                                        </p:attrNameLst>
                                      </p:cBhvr>
                                      <p:rCtr x="-12891" y="2315"/>
                                    </p:animMotion>
                                  </p:childTnLst>
                                </p:cTn>
                              </p:par>
                              <p:par>
                                <p:cTn id="11" presetID="10" presetClass="exit" presetSubtype="0" fill="hold" nodeType="withEffect">
                                  <p:stCondLst>
                                    <p:cond delay="0"/>
                                  </p:stCondLst>
                                  <p:childTnLst>
                                    <p:animEffect transition="out" filter="fade">
                                      <p:cBhvr>
                                        <p:cTn id="12" dur="2000"/>
                                        <p:tgtEl>
                                          <p:spTgt spid="4"/>
                                        </p:tgtEl>
                                      </p:cBhvr>
                                    </p:animEffect>
                                    <p:set>
                                      <p:cBhvr>
                                        <p:cTn id="13" dur="1" fill="hold">
                                          <p:stCondLst>
                                            <p:cond delay="1999"/>
                                          </p:stCondLst>
                                        </p:cTn>
                                        <p:tgtEl>
                                          <p:spTgt spid="4"/>
                                        </p:tgtEl>
                                        <p:attrNameLst>
                                          <p:attrName>style.visibility</p:attrName>
                                        </p:attrNameLst>
                                      </p:cBhvr>
                                      <p:to>
                                        <p:strVal val="hidden"/>
                                      </p:to>
                                    </p:set>
                                  </p:childTnLst>
                                </p:cTn>
                              </p:par>
                              <p:par>
                                <p:cTn id="14" presetID="1" presetClass="entr" presetSubtype="0" fill="hold" nodeType="withEffect">
                                  <p:stCondLst>
                                    <p:cond delay="1500"/>
                                  </p:stCondLst>
                                  <p:childTnLst>
                                    <p:set>
                                      <p:cBhvr>
                                        <p:cTn id="15" dur="1" fill="hold">
                                          <p:stCondLst>
                                            <p:cond delay="0"/>
                                          </p:stCondLst>
                                        </p:cTn>
                                        <p:tgtEl>
                                          <p:spTgt spid="1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27719</TotalTime>
  <Words>3027</Words>
  <Application>Microsoft Macintosh PowerPoint</Application>
  <PresentationFormat>Widescreen</PresentationFormat>
  <Paragraphs>407</Paragraphs>
  <Slides>27</Slides>
  <Notes>22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Arial</vt:lpstr>
      <vt:lpstr>Avenir Next</vt:lpstr>
      <vt:lpstr>Calibri</vt:lpstr>
      <vt:lpstr>Calibri Light</vt:lpstr>
      <vt:lpstr>Cambria Math</vt:lpstr>
      <vt:lpstr>Helvetica</vt:lpstr>
      <vt:lpstr>Wingdings</vt:lpstr>
      <vt:lpstr>Office Theme</vt:lpstr>
      <vt:lpstr>Pseudoreplication:  How to avoid it in experimental design and analysis</vt:lpstr>
      <vt:lpstr>The P-value</vt:lpstr>
      <vt:lpstr>Can you trust your p-value?</vt:lpstr>
      <vt:lpstr>Extreme example of pseudoreplication</vt:lpstr>
      <vt:lpstr>Determining the effective sample size, N</vt:lpstr>
      <vt:lpstr>Markdown for calculating the ICC</vt:lpstr>
      <vt:lpstr>Determining the effective sample size, N</vt:lpstr>
      <vt:lpstr>Why is pseudoreplication a problem? </vt:lpstr>
      <vt:lpstr>Why is pseudoreplication a problem? </vt:lpstr>
      <vt:lpstr>Why is pseudoreplication a problem? </vt:lpstr>
      <vt:lpstr>Why is pseudoreplication a problem? </vt:lpstr>
      <vt:lpstr>Markdown for false-positive simulation</vt:lpstr>
      <vt:lpstr>Common designs with pseudoreplication</vt:lpstr>
      <vt:lpstr>What can you do? </vt:lpstr>
      <vt:lpstr>Example: Valproic acid (VPA) model of autism</vt:lpstr>
      <vt:lpstr>VPA Example: Wrong vs Better way</vt:lpstr>
      <vt:lpstr>Markdown for VPA example </vt:lpstr>
      <vt:lpstr>The downside to discarding the information about litter size</vt:lpstr>
      <vt:lpstr>Code for plotting average values with SEM</vt:lpstr>
      <vt:lpstr>Correcting with a mixed model</vt:lpstr>
      <vt:lpstr>Correcting with a mixed model</vt:lpstr>
      <vt:lpstr>Correcting with a mixed model</vt:lpstr>
      <vt:lpstr>Mixed Model: R function lme()</vt:lpstr>
      <vt:lpstr>Revisiting the VPA example</vt:lpstr>
      <vt:lpstr>Pseudoreplication and Relatedness</vt:lpstr>
      <vt:lpstr>CONCLUSIONS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 Leon, Desiree</dc:creator>
  <cp:lastModifiedBy>Microsoft Office User</cp:lastModifiedBy>
  <cp:revision>388</cp:revision>
  <cp:lastPrinted>2018-10-25T14:50:13Z</cp:lastPrinted>
  <dcterms:created xsi:type="dcterms:W3CDTF">2018-07-01T23:42:16Z</dcterms:created>
  <dcterms:modified xsi:type="dcterms:W3CDTF">2018-10-25T14:50:24Z</dcterms:modified>
</cp:coreProperties>
</file>

<file path=docProps/thumbnail.jpeg>
</file>